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2" r:id="rId4"/>
    <p:sldId id="259" r:id="rId5"/>
    <p:sldId id="261" r:id="rId6"/>
    <p:sldId id="263" r:id="rId7"/>
    <p:sldId id="264" r:id="rId8"/>
    <p:sldId id="265" r:id="rId9"/>
    <p:sldId id="260" r:id="rId10"/>
    <p:sldId id="275" r:id="rId11"/>
    <p:sldId id="276" r:id="rId12"/>
    <p:sldId id="273" r:id="rId13"/>
    <p:sldId id="274" r:id="rId14"/>
    <p:sldId id="277" r:id="rId15"/>
    <p:sldId id="280" r:id="rId16"/>
    <p:sldId id="279" r:id="rId17"/>
    <p:sldId id="278" r:id="rId18"/>
    <p:sldId id="281" r:id="rId19"/>
    <p:sldId id="282" r:id="rId20"/>
    <p:sldId id="283" r:id="rId21"/>
    <p:sldId id="284" r:id="rId22"/>
    <p:sldId id="286" r:id="rId23"/>
    <p:sldId id="285" r:id="rId24"/>
    <p:sldId id="266" r:id="rId25"/>
    <p:sldId id="267" r:id="rId26"/>
    <p:sldId id="287" r:id="rId27"/>
    <p:sldId id="258" r:id="rId28"/>
    <p:sldId id="288" r:id="rId29"/>
    <p:sldId id="268" r:id="rId30"/>
    <p:sldId id="270" r:id="rId31"/>
    <p:sldId id="269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803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D3205-4589-4512-A990-99E1D47D59C7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1CBE5-ACA5-4000-995B-F4F19D1C90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0851C-98BF-40DE-9472-B2A5CFB09E41}" type="datetimeFigureOut">
              <a:rPr lang="fr-FR" smtClean="0"/>
              <a:pPr/>
              <a:t>09/07/2015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C4AF2-3FBD-43DF-9D22-F06BCC6629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Déco Chapitre (6).JPG"/>
          <p:cNvPicPr>
            <a:picLocks noChangeAspect="1"/>
          </p:cNvPicPr>
          <p:nvPr/>
        </p:nvPicPr>
        <p:blipFill>
          <a:blip r:embed="rId2" cstate="print"/>
          <a:srcRect l="6303" t="4727" r="3884" b="1914"/>
          <a:stretch>
            <a:fillRect/>
          </a:stretch>
        </p:blipFill>
        <p:spPr>
          <a:xfrm>
            <a:off x="4283968" y="332656"/>
            <a:ext cx="4500339" cy="6237312"/>
          </a:xfrm>
          <a:prstGeom prst="rect">
            <a:avLst/>
          </a:prstGeom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-1188640" y="3284984"/>
            <a:ext cx="693261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pyrus" pitchFamily="66" charset="0"/>
                <a:cs typeface="Arial" pitchFamily="34" charset="0"/>
              </a:rPr>
              <a:t>« Voyez 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pyrus" pitchFamily="66" charset="0"/>
                <a:cs typeface="Arial" pitchFamily="34" charset="0"/>
              </a:rPr>
              <a:t>le Seigneur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pyrus" pitchFamily="66" charset="0"/>
                <a:cs typeface="Arial" pitchFamily="34" charset="0"/>
              </a:rPr>
              <a:t>est bon ! »  </a:t>
            </a:r>
            <a:endParaRPr kumimoji="0" lang="fr-F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pyrus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23528" y="980728"/>
            <a:ext cx="38884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pyrus" pitchFamily="66" charset="0"/>
                <a:cs typeface="Arial" pitchFamily="34" charset="0"/>
              </a:rPr>
              <a:t>Chapitre</a:t>
            </a:r>
            <a:r>
              <a:rPr kumimoji="0" lang="fr-FR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Papyrus" pitchFamily="66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3200" b="1" dirty="0" smtClean="0">
                <a:latin typeface="Papyrus" pitchFamily="66" charset="0"/>
                <a:cs typeface="Arial" pitchFamily="34" charset="0"/>
              </a:rPr>
              <a:t>d</a:t>
            </a:r>
            <a:r>
              <a:rPr kumimoji="0" lang="fr-FR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Papyrus" pitchFamily="66" charset="0"/>
                <a:cs typeface="Arial" pitchFamily="34" charset="0"/>
              </a:rPr>
              <a:t>es Nattes 2015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pyrus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Visite Chapelle AMC (2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628800"/>
            <a:ext cx="6264696" cy="4698522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Pendant ce temps, un autre groupe découvre notre ancienne chapelle transformée pour les soins et la rééducation.</a:t>
            </a:r>
            <a:endParaRPr lang="fr-FR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atelets  (3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048" y="332656"/>
            <a:ext cx="8244408" cy="61833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ableaux Histoire (1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045" t="14998" r="7008" b="10225"/>
          <a:stretch>
            <a:fillRect/>
          </a:stretch>
        </p:blipFill>
        <p:spPr>
          <a:xfrm rot="16200000">
            <a:off x="-108519" y="2204864"/>
            <a:ext cx="4824537" cy="3384377"/>
          </a:xfrm>
        </p:spPr>
      </p:pic>
      <p:pic>
        <p:nvPicPr>
          <p:cNvPr id="7" name="Image 6" descr="P1060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0019" y="1412776"/>
            <a:ext cx="3264362" cy="2448272"/>
          </a:xfrm>
          <a:prstGeom prst="rect">
            <a:avLst/>
          </a:prstGeom>
        </p:spPr>
      </p:pic>
      <p:pic>
        <p:nvPicPr>
          <p:cNvPr id="8" name="Image 7" descr="Visite Chapelle AMC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077072"/>
            <a:ext cx="3312368" cy="2484276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fr-FR" sz="2800" dirty="0" smtClean="0"/>
              <a:t>Voyez les transformations et les prouesses des architectes qui ont essayé de préserver au mieux la structure d’origine :</a:t>
            </a:r>
            <a:endParaRPr lang="fr-FR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isite Chapelle AMC (32).JPG"/>
          <p:cNvPicPr>
            <a:picLocks noChangeAspect="1"/>
          </p:cNvPicPr>
          <p:nvPr/>
        </p:nvPicPr>
        <p:blipFill>
          <a:blip r:embed="rId2" cstate="print"/>
          <a:srcRect t="14300"/>
          <a:stretch>
            <a:fillRect/>
          </a:stretch>
        </p:blipFill>
        <p:spPr>
          <a:xfrm>
            <a:off x="539552" y="2060848"/>
            <a:ext cx="3213911" cy="3672408"/>
          </a:xfrm>
          <a:prstGeom prst="rect">
            <a:avLst/>
          </a:prstGeom>
        </p:spPr>
      </p:pic>
      <p:pic>
        <p:nvPicPr>
          <p:cNvPr id="8" name="Image 7" descr="Visite Chapelle AMC (13).JPG"/>
          <p:cNvPicPr>
            <a:picLocks noChangeAspect="1"/>
          </p:cNvPicPr>
          <p:nvPr/>
        </p:nvPicPr>
        <p:blipFill>
          <a:blip r:embed="rId3" cstate="print"/>
          <a:srcRect l="20000"/>
          <a:stretch>
            <a:fillRect/>
          </a:stretch>
        </p:blipFill>
        <p:spPr>
          <a:xfrm rot="16200000">
            <a:off x="5635319" y="421467"/>
            <a:ext cx="2841916" cy="2664295"/>
          </a:xfrm>
          <a:prstGeom prst="rect">
            <a:avLst/>
          </a:prstGeom>
        </p:spPr>
      </p:pic>
      <p:pic>
        <p:nvPicPr>
          <p:cNvPr id="9" name="Image 8" descr="Visite Chapelle AMC (3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284984"/>
            <a:ext cx="4368485" cy="32763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91880" y="476672"/>
            <a:ext cx="2736304" cy="576064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fr-FR" sz="2300" dirty="0" smtClean="0"/>
              <a:t>la tribune de l’orgue,</a:t>
            </a:r>
            <a:endParaRPr lang="fr-FR" sz="2300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323528" y="1340768"/>
            <a:ext cx="4104456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smtClean="0">
                <a:latin typeface="+mj-lt"/>
                <a:ea typeface="+mj-ea"/>
                <a:cs typeface="+mj-cs"/>
              </a:rPr>
              <a:t>l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 tour du chœur (sans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les grilles !)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755576" y="6021288"/>
            <a:ext cx="374441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smtClean="0">
                <a:latin typeface="+mj-lt"/>
                <a:ea typeface="+mj-ea"/>
                <a:cs typeface="+mj-cs"/>
              </a:rPr>
              <a:t>et les piliers de la nef centrale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528" y="18864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Voilà ce que sont devenus :</a:t>
            </a:r>
            <a:endParaRPr lang="fr-FR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fr-FR" sz="2800" dirty="0" smtClean="0"/>
              <a:t>Après-midi de découvertes des différentes communautés et de leurs missions</a:t>
            </a:r>
            <a:endParaRPr lang="fr-FR" sz="2800" dirty="0"/>
          </a:p>
        </p:txBody>
      </p:sp>
      <p:pic>
        <p:nvPicPr>
          <p:cNvPr id="4" name="Espace réservé du contenu 3" descr="P1060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86" t="17501" b="4569"/>
          <a:stretch>
            <a:fillRect/>
          </a:stretch>
        </p:blipFill>
        <p:spPr>
          <a:xfrm>
            <a:off x="251520" y="1556792"/>
            <a:ext cx="3312367" cy="1983335"/>
          </a:xfrm>
        </p:spPr>
      </p:pic>
      <p:pic>
        <p:nvPicPr>
          <p:cNvPr id="5" name="Image 4" descr="P1060182.JPG"/>
          <p:cNvPicPr>
            <a:picLocks noChangeAspect="1"/>
          </p:cNvPicPr>
          <p:nvPr/>
        </p:nvPicPr>
        <p:blipFill>
          <a:blip r:embed="rId3" cstate="print"/>
          <a:srcRect t="24800" r="40151" b="21651"/>
          <a:stretch>
            <a:fillRect/>
          </a:stretch>
        </p:blipFill>
        <p:spPr>
          <a:xfrm>
            <a:off x="3816622" y="1484784"/>
            <a:ext cx="3111875" cy="2088232"/>
          </a:xfrm>
          <a:prstGeom prst="rect">
            <a:avLst/>
          </a:prstGeom>
        </p:spPr>
      </p:pic>
      <p:pic>
        <p:nvPicPr>
          <p:cNvPr id="6" name="Image 5" descr="P1060191.JPG"/>
          <p:cNvPicPr>
            <a:picLocks noChangeAspect="1"/>
          </p:cNvPicPr>
          <p:nvPr/>
        </p:nvPicPr>
        <p:blipFill>
          <a:blip r:embed="rId4" cstate="print"/>
          <a:srcRect l="5941"/>
          <a:stretch>
            <a:fillRect/>
          </a:stretch>
        </p:blipFill>
        <p:spPr>
          <a:xfrm>
            <a:off x="7020272" y="1988840"/>
            <a:ext cx="1979712" cy="1578574"/>
          </a:xfrm>
          <a:prstGeom prst="rect">
            <a:avLst/>
          </a:prstGeom>
        </p:spPr>
      </p:pic>
      <p:pic>
        <p:nvPicPr>
          <p:cNvPr id="7" name="Image 6" descr="P1060214.JPG"/>
          <p:cNvPicPr>
            <a:picLocks noChangeAspect="1"/>
          </p:cNvPicPr>
          <p:nvPr/>
        </p:nvPicPr>
        <p:blipFill>
          <a:blip r:embed="rId5" cstate="print"/>
          <a:srcRect l="2750" t="10101"/>
          <a:stretch>
            <a:fillRect/>
          </a:stretch>
        </p:blipFill>
        <p:spPr>
          <a:xfrm>
            <a:off x="179512" y="4054988"/>
            <a:ext cx="3240360" cy="2246596"/>
          </a:xfrm>
          <a:prstGeom prst="rect">
            <a:avLst/>
          </a:prstGeom>
        </p:spPr>
      </p:pic>
      <p:pic>
        <p:nvPicPr>
          <p:cNvPr id="30723" name="Picture 3" descr="G:\Chapitre des nattes\PHOTOS\DSCN3431.JPG"/>
          <p:cNvPicPr>
            <a:picLocks noChangeAspect="1" noChangeArrowheads="1"/>
          </p:cNvPicPr>
          <p:nvPr/>
        </p:nvPicPr>
        <p:blipFill>
          <a:blip r:embed="rId6" cstate="print"/>
          <a:srcRect l="12318" t="37544" r="6732"/>
          <a:stretch>
            <a:fillRect/>
          </a:stretch>
        </p:blipFill>
        <p:spPr bwMode="auto">
          <a:xfrm>
            <a:off x="5580112" y="4221088"/>
            <a:ext cx="3312368" cy="1916634"/>
          </a:xfrm>
          <a:prstGeom prst="rect">
            <a:avLst/>
          </a:prstGeom>
          <a:noFill/>
        </p:spPr>
      </p:pic>
      <p:pic>
        <p:nvPicPr>
          <p:cNvPr id="11" name="Image 10" descr="P1060181.JPG"/>
          <p:cNvPicPr>
            <a:picLocks noChangeAspect="1"/>
          </p:cNvPicPr>
          <p:nvPr/>
        </p:nvPicPr>
        <p:blipFill>
          <a:blip r:embed="rId7" cstate="print"/>
          <a:srcRect l="33463" t="4851" r="36613" b="47900"/>
          <a:stretch>
            <a:fillRect/>
          </a:stretch>
        </p:blipFill>
        <p:spPr>
          <a:xfrm>
            <a:off x="3707904" y="4077072"/>
            <a:ext cx="1584176" cy="187599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43608" y="15567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Marseille St Raphaël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020272" y="154750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Nantes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83568" y="63093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Bordeaux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995936" y="60212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Bartrès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300192" y="60932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Cambo</a:t>
            </a:r>
            <a:r>
              <a:rPr lang="fr-FR" dirty="0" smtClean="0"/>
              <a:t> les Bains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2994" t="15504" r="6092" b="17314"/>
          <a:stretch>
            <a:fillRect/>
          </a:stretch>
        </p:blipFill>
        <p:spPr bwMode="auto">
          <a:xfrm>
            <a:off x="2255874" y="3933056"/>
            <a:ext cx="325223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Soeurs M (8).JPG"/>
          <p:cNvPicPr>
            <a:picLocks noChangeAspect="1"/>
          </p:cNvPicPr>
          <p:nvPr/>
        </p:nvPicPr>
        <p:blipFill>
          <a:blip r:embed="rId3" cstate="print"/>
          <a:srcRect l="15750" t="18501" r="16925" b="11151"/>
          <a:stretch>
            <a:fillRect/>
          </a:stretch>
        </p:blipFill>
        <p:spPr>
          <a:xfrm>
            <a:off x="251520" y="570377"/>
            <a:ext cx="3096344" cy="2426575"/>
          </a:xfrm>
          <a:prstGeom prst="rect">
            <a:avLst/>
          </a:prstGeom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 l="22905" t="21984" r="11651" b="25822"/>
          <a:stretch>
            <a:fillRect/>
          </a:stretch>
        </p:blipFill>
        <p:spPr bwMode="auto">
          <a:xfrm rot="5400000">
            <a:off x="-259149" y="4011677"/>
            <a:ext cx="282153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 l="4357" t="22916" r="20492" b="10374"/>
          <a:stretch>
            <a:fillRect/>
          </a:stretch>
        </p:blipFill>
        <p:spPr bwMode="auto">
          <a:xfrm>
            <a:off x="5710902" y="3789040"/>
            <a:ext cx="3325594" cy="236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 l="18926" t="16700" r="34314" b="19284"/>
          <a:stretch>
            <a:fillRect/>
          </a:stretch>
        </p:blipFill>
        <p:spPr bwMode="auto">
          <a:xfrm>
            <a:off x="7092280" y="1124744"/>
            <a:ext cx="1674969" cy="183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7" cstate="print"/>
          <a:srcRect l="8724" t="15267" r="2294" b="4038"/>
          <a:stretch>
            <a:fillRect/>
          </a:stretch>
        </p:blipFill>
        <p:spPr bwMode="auto">
          <a:xfrm>
            <a:off x="3635896" y="639043"/>
            <a:ext cx="3240360" cy="235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3563888" y="2513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BREF, Oullins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380312" y="6834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Aufréry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6444208" y="616530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Clichy-sous-bois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347864" y="34917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Wattignies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-36512" y="630932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Paris… chacune est née là-bas !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10601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492896"/>
            <a:ext cx="4176464" cy="3132349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5690" t="12845" r="24985" b="17792"/>
          <a:stretch>
            <a:fillRect/>
          </a:stretch>
        </p:blipFill>
        <p:spPr bwMode="auto">
          <a:xfrm>
            <a:off x="5796136" y="1124744"/>
            <a:ext cx="2808312" cy="315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http://www.flaggenfritze.de/pics/faeroeer-inseln-13711b.gif"/>
          <p:cNvPicPr>
            <a:picLocks noChangeAspect="1" noChangeArrowheads="1"/>
          </p:cNvPicPr>
          <p:nvPr/>
        </p:nvPicPr>
        <p:blipFill>
          <a:blip r:embed="rId4" cstate="print"/>
          <a:srcRect l="46695" t="10685" r="-119" b="15857"/>
          <a:stretch>
            <a:fillRect/>
          </a:stretch>
        </p:blipFill>
        <p:spPr bwMode="auto">
          <a:xfrm rot="1245609">
            <a:off x="4043238" y="524760"/>
            <a:ext cx="905759" cy="1245418"/>
          </a:xfrm>
          <a:prstGeom prst="rect">
            <a:avLst/>
          </a:prstGeom>
          <a:noFill/>
        </p:spPr>
      </p:pic>
      <p:pic>
        <p:nvPicPr>
          <p:cNvPr id="32774" name="Picture 6" descr="http://www.maison-des-drapeaux.com/pics/pays-bas-2876b.gif"/>
          <p:cNvPicPr>
            <a:picLocks noChangeAspect="1" noChangeArrowheads="1"/>
          </p:cNvPicPr>
          <p:nvPr/>
        </p:nvPicPr>
        <p:blipFill>
          <a:blip r:embed="rId5" cstate="print"/>
          <a:srcRect l="37799" b="3538"/>
          <a:stretch>
            <a:fillRect/>
          </a:stretch>
        </p:blipFill>
        <p:spPr bwMode="auto">
          <a:xfrm rot="20804036">
            <a:off x="2392665" y="349652"/>
            <a:ext cx="914716" cy="1195133"/>
          </a:xfrm>
          <a:prstGeom prst="rect">
            <a:avLst/>
          </a:prstGeom>
          <a:noFill/>
        </p:spPr>
      </p:pic>
      <p:pic>
        <p:nvPicPr>
          <p:cNvPr id="32776" name="Picture 8" descr="http://www.maison-des-drapeaux.com/pics/belgique-7056b.gif"/>
          <p:cNvPicPr>
            <a:picLocks noChangeAspect="1" noChangeArrowheads="1"/>
          </p:cNvPicPr>
          <p:nvPr/>
        </p:nvPicPr>
        <p:blipFill>
          <a:blip r:embed="rId6" cstate="print"/>
          <a:srcRect l="45359" b="5803"/>
          <a:stretch>
            <a:fillRect/>
          </a:stretch>
        </p:blipFill>
        <p:spPr bwMode="auto">
          <a:xfrm rot="19457358">
            <a:off x="862537" y="326845"/>
            <a:ext cx="837481" cy="1129743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251520" y="1844824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Nos sœurs de la Province de Belgique-Hollande-Féroé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300192" y="45091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Jolanda</a:t>
            </a:r>
            <a:r>
              <a:rPr lang="fr-FR" dirty="0" smtClean="0"/>
              <a:t> </a:t>
            </a:r>
            <a:r>
              <a:rPr lang="fr-FR" dirty="0" err="1" smtClean="0"/>
              <a:t>Delleman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51520" y="580526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Marianna Lee, Marie-Agnès </a:t>
            </a:r>
            <a:r>
              <a:rPr lang="fr-FR" dirty="0" err="1" smtClean="0"/>
              <a:t>Somda</a:t>
            </a:r>
            <a:r>
              <a:rPr lang="fr-FR" dirty="0" smtClean="0"/>
              <a:t> et Krista </a:t>
            </a:r>
            <a:r>
              <a:rPr lang="fr-FR" dirty="0" err="1" smtClean="0"/>
              <a:t>Verhoeven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796136" y="5301208"/>
            <a:ext cx="2736304" cy="995422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JOIE de mieux </a:t>
            </a:r>
          </a:p>
          <a:p>
            <a:pPr algn="ctr"/>
            <a:r>
              <a:rPr lang="fr-FR" sz="2000" b="1" dirty="0" smtClean="0"/>
              <a:t>nous connaître !</a:t>
            </a:r>
            <a:endParaRPr lang="fr-FR" sz="2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Dimanche AMC (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878" b="14634"/>
          <a:stretch>
            <a:fillRect/>
          </a:stretch>
        </p:blipFill>
        <p:spPr>
          <a:xfrm>
            <a:off x="4932039" y="764703"/>
            <a:ext cx="3960441" cy="2665681"/>
          </a:xfr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634082"/>
          </a:xfrm>
        </p:spPr>
        <p:txBody>
          <a:bodyPr>
            <a:noAutofit/>
          </a:bodyPr>
          <a:lstStyle/>
          <a:p>
            <a:r>
              <a:rPr lang="fr-FR" sz="3600" dirty="0" smtClean="0"/>
              <a:t>Dimanche 5 juillet 2015</a:t>
            </a:r>
            <a:endParaRPr lang="fr-FR" sz="3600" dirty="0"/>
          </a:p>
        </p:txBody>
      </p:sp>
      <p:pic>
        <p:nvPicPr>
          <p:cNvPr id="10" name="Image 9" descr="Dimanche AMC (13).JPG"/>
          <p:cNvPicPr>
            <a:picLocks noChangeAspect="1"/>
          </p:cNvPicPr>
          <p:nvPr/>
        </p:nvPicPr>
        <p:blipFill>
          <a:blip r:embed="rId3" cstate="print"/>
          <a:srcRect l="19514" t="21140" r="10237"/>
          <a:stretch>
            <a:fillRect/>
          </a:stretch>
        </p:blipFill>
        <p:spPr>
          <a:xfrm>
            <a:off x="5220072" y="3789040"/>
            <a:ext cx="3469902" cy="2921451"/>
          </a:xfrm>
          <a:prstGeom prst="rect">
            <a:avLst/>
          </a:prstGeom>
        </p:spPr>
      </p:pic>
      <p:pic>
        <p:nvPicPr>
          <p:cNvPr id="7" name="Image 6" descr="Dimanche OB (6).JPG"/>
          <p:cNvPicPr>
            <a:picLocks noChangeAspect="1"/>
          </p:cNvPicPr>
          <p:nvPr/>
        </p:nvPicPr>
        <p:blipFill>
          <a:blip r:embed="rId4" cstate="print"/>
          <a:srcRect l="22779" r="16476" b="47323"/>
          <a:stretch>
            <a:fillRect/>
          </a:stretch>
        </p:blipFill>
        <p:spPr>
          <a:xfrm>
            <a:off x="323528" y="881717"/>
            <a:ext cx="2016224" cy="2331259"/>
          </a:xfrm>
          <a:prstGeom prst="rect">
            <a:avLst/>
          </a:prstGeom>
        </p:spPr>
      </p:pic>
      <p:pic>
        <p:nvPicPr>
          <p:cNvPr id="11" name="Image 10" descr="Dimanche AMC (9).JPG"/>
          <p:cNvPicPr>
            <a:picLocks noChangeAspect="1"/>
          </p:cNvPicPr>
          <p:nvPr/>
        </p:nvPicPr>
        <p:blipFill>
          <a:blip r:embed="rId5" cstate="print"/>
          <a:srcRect l="28718" t="10320" r="13187" b="7565"/>
          <a:stretch>
            <a:fillRect/>
          </a:stretch>
        </p:blipFill>
        <p:spPr>
          <a:xfrm>
            <a:off x="2699792" y="3140968"/>
            <a:ext cx="1872208" cy="3528392"/>
          </a:xfrm>
          <a:prstGeom prst="rect">
            <a:avLst/>
          </a:prstGeom>
        </p:spPr>
      </p:pic>
      <p:pic>
        <p:nvPicPr>
          <p:cNvPr id="12" name="Image 11" descr="Dimanche AMC (18).JPG"/>
          <p:cNvPicPr>
            <a:picLocks noChangeAspect="1"/>
          </p:cNvPicPr>
          <p:nvPr/>
        </p:nvPicPr>
        <p:blipFill>
          <a:blip r:embed="rId6" cstate="print"/>
          <a:srcRect t="19266" r="27218"/>
          <a:stretch>
            <a:fillRect/>
          </a:stretch>
        </p:blipFill>
        <p:spPr>
          <a:xfrm>
            <a:off x="323528" y="3471319"/>
            <a:ext cx="2016224" cy="298201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483768" y="954594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Une belle célébration eucharistique partagée avec un grand nombre d’amis de la communauté ouvre ce dimanche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95536" y="2204864"/>
            <a:ext cx="3384376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Défis du vivre ensemble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Redécouverte de la gratuité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Recherche d’intériorité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Pauvreté radicale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Écologie et nouveaux modes de vie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FR" sz="8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fr-FR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A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ccueil du migrant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Espace réservé du contenu 4" descr="Dimanche AMC (2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154" t="11971" r="4439"/>
          <a:stretch>
            <a:fillRect/>
          </a:stretch>
        </p:blipFill>
        <p:spPr>
          <a:xfrm>
            <a:off x="3707904" y="2276872"/>
            <a:ext cx="1872208" cy="1980601"/>
          </a:xfrm>
        </p:spPr>
      </p:pic>
      <p:sp>
        <p:nvSpPr>
          <p:cNvPr id="6" name="Rectangle 5"/>
          <p:cNvSpPr/>
          <p:nvPr/>
        </p:nvSpPr>
        <p:spPr>
          <a:xfrm>
            <a:off x="683568" y="148570"/>
            <a:ext cx="8244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/>
              <a:t>« Notre vie religieuse aujourd’hui, une bonne nouvelle pour le monde »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323528" y="788511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Après la conférence du Fr. Nicolas Morin, </a:t>
            </a:r>
            <a:r>
              <a:rPr lang="fr-FR" dirty="0" err="1" smtClean="0"/>
              <a:t>ofm</a:t>
            </a:r>
            <a:r>
              <a:rPr lang="fr-FR" dirty="0" smtClean="0"/>
              <a:t>, nous approfondissons les pistes proposées avec toutes les personnes présentes: amis, familles, religieuses qui sont venus partager cette journée avec nous :</a:t>
            </a:r>
            <a:endParaRPr lang="fr-FR" dirty="0"/>
          </a:p>
        </p:txBody>
      </p:sp>
      <p:pic>
        <p:nvPicPr>
          <p:cNvPr id="10" name="Image 9" descr="Dimanche AMC (40)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14397" r="1275" b="7445"/>
          <a:stretch>
            <a:fillRect/>
          </a:stretch>
        </p:blipFill>
        <p:spPr>
          <a:xfrm>
            <a:off x="429645" y="4794902"/>
            <a:ext cx="3278259" cy="1946466"/>
          </a:xfrm>
          <a:prstGeom prst="rect">
            <a:avLst/>
          </a:prstGeom>
        </p:spPr>
      </p:pic>
      <p:pic>
        <p:nvPicPr>
          <p:cNvPr id="11" name="Image 10" descr="Dimanche AMC (41).JPG"/>
          <p:cNvPicPr>
            <a:picLocks noChangeAspect="1"/>
          </p:cNvPicPr>
          <p:nvPr/>
        </p:nvPicPr>
        <p:blipFill>
          <a:blip r:embed="rId4" cstate="print"/>
          <a:srcRect t="14872" b="10331"/>
          <a:stretch>
            <a:fillRect/>
          </a:stretch>
        </p:blipFill>
        <p:spPr>
          <a:xfrm>
            <a:off x="5868144" y="3068960"/>
            <a:ext cx="2952328" cy="1656184"/>
          </a:xfrm>
          <a:prstGeom prst="rect">
            <a:avLst/>
          </a:prstGeom>
        </p:spPr>
      </p:pic>
      <p:pic>
        <p:nvPicPr>
          <p:cNvPr id="13" name="Image 12" descr="Dimanche AMC (42).JPG"/>
          <p:cNvPicPr>
            <a:picLocks noChangeAspect="1"/>
          </p:cNvPicPr>
          <p:nvPr/>
        </p:nvPicPr>
        <p:blipFill>
          <a:blip r:embed="rId5" cstate="print"/>
          <a:srcRect l="13721" b="3125"/>
          <a:stretch>
            <a:fillRect/>
          </a:stretch>
        </p:blipFill>
        <p:spPr>
          <a:xfrm>
            <a:off x="6012161" y="692697"/>
            <a:ext cx="2736303" cy="2304256"/>
          </a:xfrm>
          <a:prstGeom prst="rect">
            <a:avLst/>
          </a:prstGeom>
        </p:spPr>
      </p:pic>
      <p:pic>
        <p:nvPicPr>
          <p:cNvPr id="14" name="Image 13" descr="Dimanche AMC (44).JPG"/>
          <p:cNvPicPr>
            <a:picLocks noChangeAspect="1"/>
          </p:cNvPicPr>
          <p:nvPr/>
        </p:nvPicPr>
        <p:blipFill>
          <a:blip r:embed="rId6" cstate="print"/>
          <a:srcRect l="5129" t="30203" r="5972" b="17369"/>
          <a:stretch>
            <a:fillRect/>
          </a:stretch>
        </p:blipFill>
        <p:spPr>
          <a:xfrm>
            <a:off x="4136821" y="4797152"/>
            <a:ext cx="4395619" cy="19442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6275040" cy="418058"/>
          </a:xfrm>
        </p:spPr>
        <p:txBody>
          <a:bodyPr>
            <a:noAutofit/>
          </a:bodyPr>
          <a:lstStyle/>
          <a:p>
            <a:r>
              <a:rPr lang="fr-FR" sz="3200" dirty="0" smtClean="0"/>
              <a:t>Veillée de prière…</a:t>
            </a:r>
            <a:endParaRPr lang="fr-FR" sz="3200" dirty="0"/>
          </a:p>
        </p:txBody>
      </p:sp>
      <p:pic>
        <p:nvPicPr>
          <p:cNvPr id="4" name="Espace réservé du contenu 3" descr="Veillée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556792"/>
            <a:ext cx="3456384" cy="4608512"/>
          </a:xfrm>
        </p:spPr>
      </p:pic>
      <p:pic>
        <p:nvPicPr>
          <p:cNvPr id="9" name="Image 8" descr="Veillée (6).JPG"/>
          <p:cNvPicPr>
            <a:picLocks noChangeAspect="1"/>
          </p:cNvPicPr>
          <p:nvPr/>
        </p:nvPicPr>
        <p:blipFill>
          <a:blip r:embed="rId3" cstate="print"/>
          <a:srcRect r="4725" b="10500"/>
          <a:stretch>
            <a:fillRect/>
          </a:stretch>
        </p:blipFill>
        <p:spPr>
          <a:xfrm>
            <a:off x="683568" y="1124744"/>
            <a:ext cx="3986021" cy="2808312"/>
          </a:xfrm>
          <a:prstGeom prst="rect">
            <a:avLst/>
          </a:prstGeom>
        </p:spPr>
      </p:pic>
      <p:pic>
        <p:nvPicPr>
          <p:cNvPr id="12" name="Image 11" descr="Veillée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4581128"/>
            <a:ext cx="2699792" cy="202484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-180528" y="4098558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/>
              <a:t>« Veilleurs, bénissez Dieu dans la nuit, Il nous donne sa Paix… »</a:t>
            </a:r>
            <a:endParaRPr lang="fr-FR" sz="16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5508104" y="620688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…nuit d’adoration</a:t>
            </a:r>
            <a:endParaRPr lang="fr-FR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Chatelets  (1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236" t="632" b="34137"/>
          <a:stretch>
            <a:fillRect/>
          </a:stretch>
        </p:blipFill>
        <p:spPr>
          <a:xfrm>
            <a:off x="1851678" y="1009573"/>
            <a:ext cx="5888674" cy="3139507"/>
          </a:xfrm>
        </p:spPr>
      </p:pic>
      <p:pic>
        <p:nvPicPr>
          <p:cNvPr id="9" name="Image 8" descr="Chatelets 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365104"/>
            <a:ext cx="2976330" cy="2232248"/>
          </a:xfrm>
          <a:prstGeom prst="rect">
            <a:avLst/>
          </a:prstGeom>
        </p:spPr>
      </p:pic>
      <p:pic>
        <p:nvPicPr>
          <p:cNvPr id="11" name="Image 10" descr="Chatelets  (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365104"/>
            <a:ext cx="2976331" cy="22322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024" y="188640"/>
            <a:ext cx="3347864" cy="1584176"/>
          </a:xfrm>
        </p:spPr>
        <p:txBody>
          <a:bodyPr>
            <a:normAutofit/>
          </a:bodyPr>
          <a:lstStyle/>
          <a:p>
            <a:r>
              <a:rPr lang="fr-FR" sz="4000" dirty="0" smtClean="0"/>
              <a:t>Bienvenue </a:t>
            </a:r>
            <a:br>
              <a:rPr lang="fr-FR" sz="4000" dirty="0" smtClean="0"/>
            </a:br>
            <a:r>
              <a:rPr lang="fr-FR" sz="4000" dirty="0" smtClean="0"/>
              <a:t>aux Châtelets !</a:t>
            </a:r>
            <a:endParaRPr lang="fr-FR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Atelier photo LC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4484" y="3974330"/>
            <a:ext cx="1913260" cy="2551014"/>
          </a:xfr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23528" y="116632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Lundi 6 juillet 2015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39752" y="76470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Journée de partage, de détente et de fête !</a:t>
            </a:r>
            <a:endParaRPr lang="fr-FR" dirty="0"/>
          </a:p>
        </p:txBody>
      </p:sp>
      <p:pic>
        <p:nvPicPr>
          <p:cNvPr id="8" name="Image 7" descr="Atelier photo LC (4).JPG"/>
          <p:cNvPicPr>
            <a:picLocks noChangeAspect="1"/>
          </p:cNvPicPr>
          <p:nvPr/>
        </p:nvPicPr>
        <p:blipFill>
          <a:blip r:embed="rId3" cstate="print"/>
          <a:srcRect l="25982"/>
          <a:stretch>
            <a:fillRect/>
          </a:stretch>
        </p:blipFill>
        <p:spPr>
          <a:xfrm>
            <a:off x="179512" y="1214516"/>
            <a:ext cx="2256568" cy="2286492"/>
          </a:xfrm>
          <a:prstGeom prst="rect">
            <a:avLst/>
          </a:prstGeom>
        </p:spPr>
      </p:pic>
      <p:pic>
        <p:nvPicPr>
          <p:cNvPr id="11" name="Image 10" descr="Atelier photo MJ (3).JPG"/>
          <p:cNvPicPr>
            <a:picLocks noChangeAspect="1"/>
          </p:cNvPicPr>
          <p:nvPr/>
        </p:nvPicPr>
        <p:blipFill>
          <a:blip r:embed="rId4" cstate="print"/>
          <a:srcRect t="18500"/>
          <a:stretch>
            <a:fillRect/>
          </a:stretch>
        </p:blipFill>
        <p:spPr>
          <a:xfrm>
            <a:off x="2643187" y="1268760"/>
            <a:ext cx="2144837" cy="310761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059832" y="378904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Edwardian Script ITC" pitchFamily="66" charset="0"/>
              </a:rPr>
              <a:t>Calligraphie</a:t>
            </a:r>
            <a:endParaRPr lang="fr-FR" sz="3200" b="1" dirty="0">
              <a:latin typeface="Edwardian Script ITC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55576" y="353294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Tricot</a:t>
            </a:r>
            <a:endParaRPr lang="fr-FR" sz="2000" dirty="0"/>
          </a:p>
        </p:txBody>
      </p:sp>
      <p:pic>
        <p:nvPicPr>
          <p:cNvPr id="14" name="Image 13" descr="Atelier photo LC (2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4437112"/>
            <a:ext cx="2808312" cy="210623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627784" y="443711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Atelier photo</a:t>
            </a:r>
            <a:endParaRPr lang="fr-FR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6" name="Image 15" descr="Atelier photo LC (20)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5628117" y="4365104"/>
            <a:ext cx="2976331" cy="2232248"/>
          </a:xfrm>
          <a:prstGeom prst="rect">
            <a:avLst/>
          </a:prstGeom>
        </p:spPr>
      </p:pic>
      <p:pic>
        <p:nvPicPr>
          <p:cNvPr id="17" name="Image 16" descr="Atelier photo AMC (4).JPG"/>
          <p:cNvPicPr>
            <a:picLocks noChangeAspect="1"/>
          </p:cNvPicPr>
          <p:nvPr/>
        </p:nvPicPr>
        <p:blipFill>
          <a:blip r:embed="rId7" cstate="print"/>
          <a:srcRect t="12201"/>
          <a:stretch>
            <a:fillRect/>
          </a:stretch>
        </p:blipFill>
        <p:spPr>
          <a:xfrm>
            <a:off x="4860032" y="1268760"/>
            <a:ext cx="4046032" cy="266429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580112" y="39237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Gestuation</a:t>
            </a:r>
            <a:r>
              <a:rPr lang="fr-FR" dirty="0" smtClean="0"/>
              <a:t> de la Parole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580112" y="6381328"/>
            <a:ext cx="30243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Découverte de la </a:t>
            </a:r>
            <a:r>
              <a:rPr lang="fr-FR" dirty="0" err="1" smtClean="0"/>
              <a:t>Positio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648072"/>
          </a:xfrm>
        </p:spPr>
        <p:txBody>
          <a:bodyPr>
            <a:noAutofit/>
          </a:bodyPr>
          <a:lstStyle/>
          <a:p>
            <a:r>
              <a:rPr lang="fr-FR" sz="2000" dirty="0" smtClean="0"/>
              <a:t>Et pour les marcheuses, découverte des statues du parc et </a:t>
            </a:r>
            <a:br>
              <a:rPr lang="fr-FR" sz="2000" dirty="0" smtClean="0"/>
            </a:br>
            <a:r>
              <a:rPr lang="fr-FR" sz="2000" dirty="0" smtClean="0"/>
              <a:t>pèlerinage à Ste Anne du </a:t>
            </a:r>
            <a:r>
              <a:rPr lang="fr-FR" sz="2000" dirty="0" err="1" smtClean="0"/>
              <a:t>Houlin</a:t>
            </a:r>
            <a:endParaRPr lang="fr-FR" sz="2000" dirty="0"/>
          </a:p>
        </p:txBody>
      </p:sp>
      <p:pic>
        <p:nvPicPr>
          <p:cNvPr id="4" name="Espace réservé du contenu 3" descr="P1060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954" t="13025" r="22178" b="34204"/>
          <a:stretch>
            <a:fillRect/>
          </a:stretch>
        </p:blipFill>
        <p:spPr>
          <a:xfrm>
            <a:off x="4283968" y="1544629"/>
            <a:ext cx="1872209" cy="2316419"/>
          </a:xfrm>
        </p:spPr>
      </p:pic>
      <p:pic>
        <p:nvPicPr>
          <p:cNvPr id="5" name="Image 4" descr="P1060241.JPG"/>
          <p:cNvPicPr>
            <a:picLocks noChangeAspect="1"/>
          </p:cNvPicPr>
          <p:nvPr/>
        </p:nvPicPr>
        <p:blipFill>
          <a:blip r:embed="rId3" cstate="print"/>
          <a:srcRect l="31001" t="22247" r="28024" b="5854"/>
          <a:stretch>
            <a:fillRect/>
          </a:stretch>
        </p:blipFill>
        <p:spPr>
          <a:xfrm>
            <a:off x="2411760" y="1556792"/>
            <a:ext cx="1750931" cy="2304256"/>
          </a:xfrm>
          <a:prstGeom prst="rect">
            <a:avLst/>
          </a:prstGeom>
        </p:spPr>
      </p:pic>
      <p:pic>
        <p:nvPicPr>
          <p:cNvPr id="6" name="Image 5" descr="P1060264.JPG"/>
          <p:cNvPicPr>
            <a:picLocks noChangeAspect="1"/>
          </p:cNvPicPr>
          <p:nvPr/>
        </p:nvPicPr>
        <p:blipFill>
          <a:blip r:embed="rId4" cstate="print"/>
          <a:srcRect l="8925" t="9844" r="9731" b="15547"/>
          <a:stretch>
            <a:fillRect/>
          </a:stretch>
        </p:blipFill>
        <p:spPr>
          <a:xfrm>
            <a:off x="971600" y="4437112"/>
            <a:ext cx="7512694" cy="2255128"/>
          </a:xfrm>
          <a:prstGeom prst="rect">
            <a:avLst/>
          </a:prstGeom>
        </p:spPr>
      </p:pic>
      <p:pic>
        <p:nvPicPr>
          <p:cNvPr id="8" name="Image 7" descr="P1060247.JPG"/>
          <p:cNvPicPr>
            <a:picLocks noChangeAspect="1"/>
          </p:cNvPicPr>
          <p:nvPr/>
        </p:nvPicPr>
        <p:blipFill>
          <a:blip r:embed="rId5" cstate="print"/>
          <a:srcRect l="15291" t="18449" b="20388"/>
          <a:stretch>
            <a:fillRect/>
          </a:stretch>
        </p:blipFill>
        <p:spPr>
          <a:xfrm rot="5400000">
            <a:off x="-264029" y="1712301"/>
            <a:ext cx="3191339" cy="1728193"/>
          </a:xfrm>
          <a:prstGeom prst="rect">
            <a:avLst/>
          </a:prstGeom>
        </p:spPr>
      </p:pic>
      <p:pic>
        <p:nvPicPr>
          <p:cNvPr id="9" name="Image 8" descr="P10602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6190" y="1772816"/>
            <a:ext cx="2592288" cy="19442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56592" y="116632"/>
            <a:ext cx="5976664" cy="634082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Célébration d’envoi…</a:t>
            </a:r>
            <a:endParaRPr lang="fr-FR" sz="3600" dirty="0"/>
          </a:p>
        </p:txBody>
      </p:sp>
      <p:pic>
        <p:nvPicPr>
          <p:cNvPr id="4" name="Espace réservé du contenu 3" descr="IMG_3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311" t="11926" r="17714"/>
          <a:stretch>
            <a:fillRect/>
          </a:stretch>
        </p:blipFill>
        <p:spPr>
          <a:xfrm>
            <a:off x="323528" y="1052736"/>
            <a:ext cx="2736304" cy="2659026"/>
          </a:xfrm>
        </p:spPr>
      </p:pic>
      <p:pic>
        <p:nvPicPr>
          <p:cNvPr id="5" name="Image 4" descr="IMG_3728.JPG"/>
          <p:cNvPicPr>
            <a:picLocks noChangeAspect="1"/>
          </p:cNvPicPr>
          <p:nvPr/>
        </p:nvPicPr>
        <p:blipFill>
          <a:blip r:embed="rId3" cstate="print"/>
          <a:srcRect l="43700" t="18457"/>
          <a:stretch>
            <a:fillRect/>
          </a:stretch>
        </p:blipFill>
        <p:spPr>
          <a:xfrm>
            <a:off x="1547664" y="3212976"/>
            <a:ext cx="2627784" cy="2854482"/>
          </a:xfrm>
          <a:prstGeom prst="rect">
            <a:avLst/>
          </a:prstGeom>
        </p:spPr>
      </p:pic>
      <p:pic>
        <p:nvPicPr>
          <p:cNvPr id="6" name="Image 5" descr="IMG_37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043354"/>
            <a:ext cx="2808312" cy="2106234"/>
          </a:xfrm>
          <a:prstGeom prst="rect">
            <a:avLst/>
          </a:prstGeom>
        </p:spPr>
      </p:pic>
      <p:pic>
        <p:nvPicPr>
          <p:cNvPr id="8" name="Image 7" descr="P1060265.JPG"/>
          <p:cNvPicPr>
            <a:picLocks noChangeAspect="1"/>
          </p:cNvPicPr>
          <p:nvPr/>
        </p:nvPicPr>
        <p:blipFill>
          <a:blip r:embed="rId5" cstate="print"/>
          <a:srcRect l="5113" t="12201" r="31100"/>
          <a:stretch>
            <a:fillRect/>
          </a:stretch>
        </p:blipFill>
        <p:spPr>
          <a:xfrm>
            <a:off x="6191908" y="620688"/>
            <a:ext cx="2693804" cy="2780928"/>
          </a:xfrm>
          <a:prstGeom prst="rect">
            <a:avLst/>
          </a:prstGeom>
        </p:spPr>
      </p:pic>
      <p:pic>
        <p:nvPicPr>
          <p:cNvPr id="7" name="Image 6" descr="IMG_3731.JPG"/>
          <p:cNvPicPr>
            <a:picLocks noChangeAspect="1"/>
          </p:cNvPicPr>
          <p:nvPr/>
        </p:nvPicPr>
        <p:blipFill>
          <a:blip r:embed="rId6" cstate="print"/>
          <a:srcRect l="13775" r="3538"/>
          <a:stretch>
            <a:fillRect/>
          </a:stretch>
        </p:blipFill>
        <p:spPr>
          <a:xfrm>
            <a:off x="4283968" y="3212976"/>
            <a:ext cx="3240360" cy="293914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412991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Allez !</a:t>
            </a:r>
            <a:endParaRPr lang="fr-FR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5013176"/>
            <a:ext cx="11521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Comme</a:t>
            </a:r>
          </a:p>
          <a:p>
            <a:pPr algn="ctr"/>
            <a:r>
              <a:rPr lang="fr-FR" sz="2000" dirty="0" smtClean="0"/>
              <a:t>Saint</a:t>
            </a:r>
            <a:r>
              <a:rPr lang="fr-FR" dirty="0" smtClean="0"/>
              <a:t> François,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907704" y="623731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/>
              <a:t>« Soyez témoins de la Bonté du Seigneur »</a:t>
            </a:r>
            <a:endParaRPr lang="fr-FR" sz="2400" b="1" i="1" dirty="0"/>
          </a:p>
        </p:txBody>
      </p:sp>
      <p:pic>
        <p:nvPicPr>
          <p:cNvPr id="39938" name="Picture 2" descr="http://www.secularfranciscan.org/images/Tau.jpg"/>
          <p:cNvPicPr>
            <a:picLocks noChangeAspect="1" noChangeArrowheads="1"/>
          </p:cNvPicPr>
          <p:nvPr/>
        </p:nvPicPr>
        <p:blipFill>
          <a:blip r:embed="rId7" cstate="print"/>
          <a:srcRect l="52936" r="11627"/>
          <a:stretch>
            <a:fillRect/>
          </a:stretch>
        </p:blipFill>
        <p:spPr bwMode="auto">
          <a:xfrm>
            <a:off x="7778990" y="4149080"/>
            <a:ext cx="1113490" cy="144016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346050"/>
          </a:xfrm>
        </p:spPr>
        <p:txBody>
          <a:bodyPr>
            <a:noAutofit/>
          </a:bodyPr>
          <a:lstStyle/>
          <a:p>
            <a:r>
              <a:rPr lang="fr-FR" sz="3200" dirty="0" smtClean="0"/>
              <a:t>…et place à la fête !</a:t>
            </a:r>
            <a:endParaRPr lang="fr-FR" sz="3200" dirty="0"/>
          </a:p>
        </p:txBody>
      </p:sp>
      <p:pic>
        <p:nvPicPr>
          <p:cNvPr id="4" name="Espace réservé du contenu 3" descr="IMG_3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3394472" cy="4525963"/>
          </a:xfrm>
        </p:spPr>
      </p:pic>
      <p:pic>
        <p:nvPicPr>
          <p:cNvPr id="6" name="Image 5" descr="IMG_37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204864"/>
            <a:ext cx="4668011" cy="35010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27984" y="1340768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Au menu : barbecue et glaces !</a:t>
            </a:r>
            <a:endParaRPr lang="fr-F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N35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70" r="40454"/>
          <a:stretch>
            <a:fillRect/>
          </a:stretch>
        </p:blipFill>
        <p:spPr>
          <a:xfrm>
            <a:off x="323528" y="692696"/>
            <a:ext cx="2254632" cy="2952328"/>
          </a:xfrm>
        </p:spPr>
      </p:pic>
      <p:sp>
        <p:nvSpPr>
          <p:cNvPr id="5" name="ZoneTexte 4"/>
          <p:cNvSpPr txBox="1"/>
          <p:nvPr/>
        </p:nvSpPr>
        <p:spPr>
          <a:xfrm>
            <a:off x="251520" y="11663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Deux animatrices de choc pour une soirée pleine de surprises !</a:t>
            </a:r>
            <a:endParaRPr lang="fr-FR" dirty="0"/>
          </a:p>
        </p:txBody>
      </p:sp>
      <p:pic>
        <p:nvPicPr>
          <p:cNvPr id="6" name="Image 5" descr="IMG_3748.JPG"/>
          <p:cNvPicPr>
            <a:picLocks noChangeAspect="1"/>
          </p:cNvPicPr>
          <p:nvPr/>
        </p:nvPicPr>
        <p:blipFill>
          <a:blip r:embed="rId3" cstate="print"/>
          <a:srcRect l="37400" t="8001" r="6601"/>
          <a:stretch>
            <a:fillRect/>
          </a:stretch>
        </p:blipFill>
        <p:spPr>
          <a:xfrm>
            <a:off x="6804248" y="188640"/>
            <a:ext cx="2016224" cy="4416524"/>
          </a:xfrm>
          <a:prstGeom prst="rect">
            <a:avLst/>
          </a:prstGeom>
        </p:spPr>
      </p:pic>
      <p:pic>
        <p:nvPicPr>
          <p:cNvPr id="7" name="Image 6" descr="P1060321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t="6131"/>
          <a:stretch>
            <a:fillRect/>
          </a:stretch>
        </p:blipFill>
        <p:spPr>
          <a:xfrm>
            <a:off x="2771800" y="836712"/>
            <a:ext cx="3804964" cy="2678754"/>
          </a:xfrm>
          <a:prstGeom prst="rect">
            <a:avLst/>
          </a:prstGeom>
        </p:spPr>
      </p:pic>
      <p:pic>
        <p:nvPicPr>
          <p:cNvPr id="9" name="Image 8" descr="IMG_3757.JPG"/>
          <p:cNvPicPr>
            <a:picLocks noChangeAspect="1"/>
          </p:cNvPicPr>
          <p:nvPr/>
        </p:nvPicPr>
        <p:blipFill>
          <a:blip r:embed="rId5" cstate="print"/>
          <a:srcRect l="4326" t="23750" r="1176" b="3801"/>
          <a:stretch>
            <a:fillRect/>
          </a:stretch>
        </p:blipFill>
        <p:spPr>
          <a:xfrm>
            <a:off x="207689" y="4005064"/>
            <a:ext cx="4508327" cy="2592288"/>
          </a:xfrm>
          <a:prstGeom prst="rect">
            <a:avLst/>
          </a:prstGeom>
        </p:spPr>
      </p:pic>
      <p:pic>
        <p:nvPicPr>
          <p:cNvPr id="10" name="Image 9" descr="IMG_3762.JPG"/>
          <p:cNvPicPr>
            <a:picLocks noChangeAspect="1"/>
          </p:cNvPicPr>
          <p:nvPr/>
        </p:nvPicPr>
        <p:blipFill>
          <a:blip r:embed="rId6" cstate="print"/>
          <a:srcRect l="3538" t="12201" r="2751" b="13250"/>
          <a:stretch>
            <a:fillRect/>
          </a:stretch>
        </p:blipFill>
        <p:spPr>
          <a:xfrm>
            <a:off x="4932040" y="4881262"/>
            <a:ext cx="2876263" cy="1716090"/>
          </a:xfrm>
          <a:prstGeom prst="rect">
            <a:avLst/>
          </a:prstGeom>
        </p:spPr>
      </p:pic>
      <p:sp>
        <p:nvSpPr>
          <p:cNvPr id="12" name="Bulle ronde 11"/>
          <p:cNvSpPr/>
          <p:nvPr/>
        </p:nvSpPr>
        <p:spPr>
          <a:xfrm>
            <a:off x="7956376" y="5517232"/>
            <a:ext cx="1080120" cy="1008112"/>
          </a:xfrm>
          <a:prstGeom prst="wedgeEllipseCallout">
            <a:avLst>
              <a:gd name="adj1" fmla="val -56058"/>
              <a:gd name="adj2" fmla="val -48361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956376" y="5517232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Ah, sacré Jonas !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788024" y="3645024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Que </a:t>
            </a:r>
          </a:p>
          <a:p>
            <a:pPr algn="ctr"/>
            <a:r>
              <a:rPr lang="fr-FR" sz="2400" dirty="0" smtClean="0"/>
              <a:t>de talents !</a:t>
            </a:r>
            <a:endParaRPr lang="fr-FR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60294.JPG"/>
          <p:cNvPicPr>
            <a:picLocks noChangeAspect="1"/>
          </p:cNvPicPr>
          <p:nvPr/>
        </p:nvPicPr>
        <p:blipFill>
          <a:blip r:embed="rId2" cstate="print"/>
          <a:srcRect t="10101" r="5901" b="5901"/>
          <a:stretch>
            <a:fillRect/>
          </a:stretch>
        </p:blipFill>
        <p:spPr>
          <a:xfrm>
            <a:off x="251520" y="980728"/>
            <a:ext cx="4536504" cy="303716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7544" y="26064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678034"/>
                </a:solidFill>
                <a:latin typeface="Brush Script MT" pitchFamily="66" charset="0"/>
              </a:rPr>
              <a:t>Oh ! Mes Châtelets !</a:t>
            </a:r>
            <a:endParaRPr lang="fr-FR" sz="3600" b="1" dirty="0">
              <a:solidFill>
                <a:srgbClr val="678034"/>
              </a:solidFill>
              <a:latin typeface="Brush Script MT" pitchFamily="66" charset="0"/>
            </a:endParaRPr>
          </a:p>
        </p:txBody>
      </p:sp>
      <p:pic>
        <p:nvPicPr>
          <p:cNvPr id="5" name="Image 4" descr="P1060356.JPG"/>
          <p:cNvPicPr>
            <a:picLocks noChangeAspect="1"/>
          </p:cNvPicPr>
          <p:nvPr/>
        </p:nvPicPr>
        <p:blipFill>
          <a:blip r:embed="rId3" cstate="print"/>
          <a:srcRect l="5113" t="8001" b="6951"/>
          <a:stretch>
            <a:fillRect/>
          </a:stretch>
        </p:blipFill>
        <p:spPr>
          <a:xfrm>
            <a:off x="4355976" y="3576626"/>
            <a:ext cx="4572000" cy="3073475"/>
          </a:xfrm>
          <a:prstGeom prst="rect">
            <a:avLst/>
          </a:prstGeom>
        </p:spPr>
      </p:pic>
      <p:pic>
        <p:nvPicPr>
          <p:cNvPr id="6" name="Image 5" descr="P1060358.JPG"/>
          <p:cNvPicPr>
            <a:picLocks noChangeAspect="1"/>
          </p:cNvPicPr>
          <p:nvPr/>
        </p:nvPicPr>
        <p:blipFill>
          <a:blip r:embed="rId4" cstate="print"/>
          <a:srcRect l="18808" t="20600" r="7476" b="15351"/>
          <a:stretch>
            <a:fillRect/>
          </a:stretch>
        </p:blipFill>
        <p:spPr>
          <a:xfrm>
            <a:off x="395536" y="4221087"/>
            <a:ext cx="3672408" cy="2393093"/>
          </a:xfrm>
          <a:prstGeom prst="rect">
            <a:avLst/>
          </a:prstGeom>
        </p:spPr>
      </p:pic>
      <p:pic>
        <p:nvPicPr>
          <p:cNvPr id="7" name="Image 6" descr="P1060335.JPG"/>
          <p:cNvPicPr>
            <a:picLocks noChangeAspect="1"/>
          </p:cNvPicPr>
          <p:nvPr/>
        </p:nvPicPr>
        <p:blipFill>
          <a:blip r:embed="rId5" cstate="print"/>
          <a:srcRect l="27163" t="8001" r="7476" b="6951"/>
          <a:stretch>
            <a:fillRect/>
          </a:stretch>
        </p:blipFill>
        <p:spPr>
          <a:xfrm>
            <a:off x="5510770" y="332656"/>
            <a:ext cx="2877653" cy="280831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652120" y="32036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soirée inoubliable !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34082"/>
          </a:xfrm>
        </p:spPr>
        <p:txBody>
          <a:bodyPr>
            <a:normAutofit/>
          </a:bodyPr>
          <a:lstStyle/>
          <a:p>
            <a:r>
              <a:rPr lang="fr-FR" sz="2800" dirty="0" smtClean="0"/>
              <a:t>Le temps des mercis</a:t>
            </a:r>
            <a:endParaRPr lang="fr-FR" sz="2800" dirty="0"/>
          </a:p>
        </p:txBody>
      </p:sp>
      <p:pic>
        <p:nvPicPr>
          <p:cNvPr id="4" name="Espace réservé du contenu 3" descr="IMG_37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349"/>
          <a:stretch>
            <a:fillRect/>
          </a:stretch>
        </p:blipFill>
        <p:spPr>
          <a:xfrm>
            <a:off x="5076056" y="1160748"/>
            <a:ext cx="3024336" cy="2124236"/>
          </a:xfrm>
        </p:spPr>
      </p:pic>
      <p:pic>
        <p:nvPicPr>
          <p:cNvPr id="5" name="Image 4" descr="DSCN3573.JPG"/>
          <p:cNvPicPr>
            <a:picLocks noChangeAspect="1"/>
          </p:cNvPicPr>
          <p:nvPr/>
        </p:nvPicPr>
        <p:blipFill>
          <a:blip r:embed="rId3" cstate="print"/>
          <a:srcRect l="24012" t="36041" r="16926" b="11151"/>
          <a:stretch>
            <a:fillRect/>
          </a:stretch>
        </p:blipFill>
        <p:spPr>
          <a:xfrm>
            <a:off x="683568" y="3645024"/>
            <a:ext cx="4080454" cy="2736304"/>
          </a:xfrm>
          <a:prstGeom prst="rect">
            <a:avLst/>
          </a:prstGeom>
        </p:spPr>
      </p:pic>
      <p:pic>
        <p:nvPicPr>
          <p:cNvPr id="6" name="Image 5" descr="P1060377.JPG"/>
          <p:cNvPicPr>
            <a:picLocks noChangeAspect="1"/>
          </p:cNvPicPr>
          <p:nvPr/>
        </p:nvPicPr>
        <p:blipFill>
          <a:blip r:embed="rId4" cstate="print"/>
          <a:srcRect l="9051" t="12201" b="9051"/>
          <a:stretch>
            <a:fillRect/>
          </a:stretch>
        </p:blipFill>
        <p:spPr>
          <a:xfrm>
            <a:off x="251520" y="836712"/>
            <a:ext cx="3528392" cy="2291304"/>
          </a:xfrm>
          <a:prstGeom prst="rect">
            <a:avLst/>
          </a:prstGeom>
        </p:spPr>
      </p:pic>
      <p:pic>
        <p:nvPicPr>
          <p:cNvPr id="7" name="Image 6" descr="P1060389.JPG"/>
          <p:cNvPicPr>
            <a:picLocks noChangeAspect="1"/>
          </p:cNvPicPr>
          <p:nvPr/>
        </p:nvPicPr>
        <p:blipFill>
          <a:blip r:embed="rId5" cstate="print"/>
          <a:srcRect l="61812" t="34250" r="9051" b="23750"/>
          <a:stretch>
            <a:fillRect/>
          </a:stretch>
        </p:blipFill>
        <p:spPr>
          <a:xfrm>
            <a:off x="6012160" y="3645024"/>
            <a:ext cx="2664296" cy="28803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27584" y="321297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Merci d’être venues !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788024" y="76470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Merci d’avoir si bien préparé ce Chapitre !</a:t>
            </a:r>
            <a:endParaRPr lang="fr-FR" dirty="0"/>
          </a:p>
        </p:txBody>
      </p:sp>
      <p:sp>
        <p:nvSpPr>
          <p:cNvPr id="11" name="Bulle ronde 10"/>
          <p:cNvSpPr/>
          <p:nvPr/>
        </p:nvSpPr>
        <p:spPr>
          <a:xfrm>
            <a:off x="5076056" y="3501008"/>
            <a:ext cx="2376264" cy="648072"/>
          </a:xfrm>
          <a:prstGeom prst="wedgeEllipseCallout">
            <a:avLst>
              <a:gd name="adj1" fmla="val 47188"/>
              <a:gd name="adj2" fmla="val 43065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148064" y="36450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Et merci à toi, Arlette !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oeurs AMC (3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4773" b="16375"/>
          <a:stretch>
            <a:fillRect/>
          </a:stretch>
        </p:blipFill>
        <p:spPr>
          <a:xfrm>
            <a:off x="107504" y="116632"/>
            <a:ext cx="4392488" cy="4032448"/>
          </a:xfrm>
        </p:spPr>
      </p:pic>
      <p:pic>
        <p:nvPicPr>
          <p:cNvPr id="5" name="Image 4" descr="Soeurs AMC (40).JPG"/>
          <p:cNvPicPr>
            <a:picLocks noChangeAspect="1"/>
          </p:cNvPicPr>
          <p:nvPr/>
        </p:nvPicPr>
        <p:blipFill>
          <a:blip r:embed="rId3" cstate="print"/>
          <a:srcRect r="33511"/>
          <a:stretch>
            <a:fillRect/>
          </a:stretch>
        </p:blipFill>
        <p:spPr>
          <a:xfrm>
            <a:off x="5724128" y="0"/>
            <a:ext cx="3419872" cy="6858000"/>
          </a:xfrm>
          <a:prstGeom prst="rect">
            <a:avLst/>
          </a:prstGeom>
        </p:spPr>
      </p:pic>
      <p:pic>
        <p:nvPicPr>
          <p:cNvPr id="6" name="Espace réservé du contenu 3" descr="CIMG1588.JPG"/>
          <p:cNvPicPr>
            <a:picLocks noChangeAspect="1"/>
          </p:cNvPicPr>
          <p:nvPr/>
        </p:nvPicPr>
        <p:blipFill>
          <a:blip r:embed="rId4" cstate="print"/>
          <a:srcRect l="36874" t="15983" r="4657" b="3908"/>
          <a:stretch>
            <a:fillRect/>
          </a:stretch>
        </p:blipFill>
        <p:spPr>
          <a:xfrm>
            <a:off x="2699792" y="3783082"/>
            <a:ext cx="2880320" cy="29597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4941168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Merci aux cuisinières et au personnel !</a:t>
            </a:r>
            <a:endParaRPr lang="fr-FR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 grand merci à toutes !</a:t>
            </a:r>
            <a:endParaRPr lang="fr-FR" dirty="0"/>
          </a:p>
        </p:txBody>
      </p:sp>
      <p:pic>
        <p:nvPicPr>
          <p:cNvPr id="4" name="Espace réservé du contenu 3" descr="P10602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657" t="22906" r="3463" b="15045"/>
          <a:stretch>
            <a:fillRect/>
          </a:stretch>
        </p:blipFill>
        <p:spPr>
          <a:xfrm>
            <a:off x="-49852" y="1484784"/>
            <a:ext cx="9193852" cy="4656627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Soeurs AMC 5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236" t="19724" r="23749" b="7090"/>
          <a:stretch>
            <a:fillRect/>
          </a:stretch>
        </p:blipFill>
        <p:spPr>
          <a:xfrm>
            <a:off x="323528" y="332656"/>
            <a:ext cx="2736304" cy="2208245"/>
          </a:xfrm>
        </p:spPr>
      </p:pic>
      <p:sp>
        <p:nvSpPr>
          <p:cNvPr id="5" name="ZoneTexte 4"/>
          <p:cNvSpPr txBox="1"/>
          <p:nvPr/>
        </p:nvSpPr>
        <p:spPr>
          <a:xfrm>
            <a:off x="5220072" y="4005064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BONUS FRATERNEL</a:t>
            </a:r>
            <a:endParaRPr lang="fr-FR" sz="2000" dirty="0"/>
          </a:p>
        </p:txBody>
      </p:sp>
      <p:pic>
        <p:nvPicPr>
          <p:cNvPr id="7" name="Image 6" descr="soeurs AMC (2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789040"/>
            <a:ext cx="3707904" cy="2780928"/>
          </a:xfrm>
          <a:prstGeom prst="rect">
            <a:avLst/>
          </a:prstGeom>
        </p:spPr>
      </p:pic>
      <p:pic>
        <p:nvPicPr>
          <p:cNvPr id="8" name="Image 7" descr="Soeurs AMC (25).JPG"/>
          <p:cNvPicPr>
            <a:picLocks noChangeAspect="1"/>
          </p:cNvPicPr>
          <p:nvPr/>
        </p:nvPicPr>
        <p:blipFill>
          <a:blip r:embed="rId4" cstate="print"/>
          <a:srcRect t="21459"/>
          <a:stretch>
            <a:fillRect/>
          </a:stretch>
        </p:blipFill>
        <p:spPr>
          <a:xfrm>
            <a:off x="251520" y="2996952"/>
            <a:ext cx="2880320" cy="1696665"/>
          </a:xfrm>
          <a:prstGeom prst="rect">
            <a:avLst/>
          </a:prstGeom>
        </p:spPr>
      </p:pic>
      <p:pic>
        <p:nvPicPr>
          <p:cNvPr id="9" name="Image 8" descr="Soeurs AMC 5 (6).JPG"/>
          <p:cNvPicPr>
            <a:picLocks noChangeAspect="1"/>
          </p:cNvPicPr>
          <p:nvPr/>
        </p:nvPicPr>
        <p:blipFill>
          <a:blip r:embed="rId5" cstate="print"/>
          <a:srcRect t="29000" r="46110" b="2846"/>
          <a:stretch>
            <a:fillRect/>
          </a:stretch>
        </p:blipFill>
        <p:spPr>
          <a:xfrm>
            <a:off x="3419872" y="3789040"/>
            <a:ext cx="1656184" cy="2792704"/>
          </a:xfrm>
          <a:prstGeom prst="rect">
            <a:avLst/>
          </a:prstGeom>
        </p:spPr>
      </p:pic>
      <p:pic>
        <p:nvPicPr>
          <p:cNvPr id="11" name="Image 10" descr="Soeurs OB (8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565" y="5013176"/>
            <a:ext cx="2112235" cy="1584176"/>
          </a:xfrm>
          <a:prstGeom prst="rect">
            <a:avLst/>
          </a:prstGeom>
        </p:spPr>
      </p:pic>
      <p:pic>
        <p:nvPicPr>
          <p:cNvPr id="12" name="Image 11" descr="DSCN3491.JPG"/>
          <p:cNvPicPr>
            <a:picLocks noChangeAspect="1"/>
          </p:cNvPicPr>
          <p:nvPr/>
        </p:nvPicPr>
        <p:blipFill>
          <a:blip r:embed="rId7" cstate="print"/>
          <a:srcRect l="9838" t="3801" r="1963"/>
          <a:stretch>
            <a:fillRect/>
          </a:stretch>
        </p:blipFill>
        <p:spPr>
          <a:xfrm>
            <a:off x="5867568" y="188640"/>
            <a:ext cx="3168928" cy="2592288"/>
          </a:xfrm>
          <a:prstGeom prst="rect">
            <a:avLst/>
          </a:prstGeom>
        </p:spPr>
      </p:pic>
      <p:pic>
        <p:nvPicPr>
          <p:cNvPr id="15" name="Image 14" descr="Soeurs M (2).JPG"/>
          <p:cNvPicPr>
            <a:picLocks noChangeAspect="1"/>
          </p:cNvPicPr>
          <p:nvPr/>
        </p:nvPicPr>
        <p:blipFill>
          <a:blip r:embed="rId8" cstate="print"/>
          <a:srcRect l="36613" t="6951" r="1176"/>
          <a:stretch>
            <a:fillRect/>
          </a:stretch>
        </p:blipFill>
        <p:spPr>
          <a:xfrm>
            <a:off x="3347864" y="188640"/>
            <a:ext cx="2304256" cy="258484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572000" y="292494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ookman Old Style" pitchFamily="18" charset="0"/>
              </a:rPr>
              <a:t>Bonus fraternel !</a:t>
            </a:r>
            <a:endParaRPr lang="fr-FR" sz="2800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oeurs AMC 5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568952" cy="6426714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oeurs OB (10).JPG"/>
          <p:cNvPicPr>
            <a:picLocks noChangeAspect="1"/>
          </p:cNvPicPr>
          <p:nvPr/>
        </p:nvPicPr>
        <p:blipFill>
          <a:blip r:embed="rId2" cstate="print"/>
          <a:srcRect l="4939" t="6586" r="3687"/>
          <a:stretch>
            <a:fillRect/>
          </a:stretch>
        </p:blipFill>
        <p:spPr>
          <a:xfrm>
            <a:off x="2771800" y="445226"/>
            <a:ext cx="3046241" cy="2335702"/>
          </a:xfrm>
          <a:prstGeom prst="rect">
            <a:avLst/>
          </a:prstGeom>
        </p:spPr>
      </p:pic>
      <p:pic>
        <p:nvPicPr>
          <p:cNvPr id="5" name="Image 4" descr="DSCN3508.JPG"/>
          <p:cNvPicPr>
            <a:picLocks noChangeAspect="1"/>
          </p:cNvPicPr>
          <p:nvPr/>
        </p:nvPicPr>
        <p:blipFill>
          <a:blip r:embed="rId3" cstate="print"/>
          <a:srcRect l="14562" t="16401" r="23225"/>
          <a:stretch>
            <a:fillRect/>
          </a:stretch>
        </p:blipFill>
        <p:spPr>
          <a:xfrm>
            <a:off x="107504" y="332656"/>
            <a:ext cx="2520280" cy="2540050"/>
          </a:xfrm>
          <a:prstGeom prst="rect">
            <a:avLst/>
          </a:prstGeom>
        </p:spPr>
      </p:pic>
      <p:pic>
        <p:nvPicPr>
          <p:cNvPr id="6" name="Image 5" descr="Dimanche AMC (47).JPG"/>
          <p:cNvPicPr>
            <a:picLocks noChangeAspect="1"/>
          </p:cNvPicPr>
          <p:nvPr/>
        </p:nvPicPr>
        <p:blipFill>
          <a:blip r:embed="rId4" cstate="print"/>
          <a:srcRect l="17701" t="11211"/>
          <a:stretch>
            <a:fillRect/>
          </a:stretch>
        </p:blipFill>
        <p:spPr>
          <a:xfrm>
            <a:off x="4572000" y="4293096"/>
            <a:ext cx="2631729" cy="2129460"/>
          </a:xfrm>
          <a:prstGeom prst="rect">
            <a:avLst/>
          </a:prstGeom>
        </p:spPr>
      </p:pic>
      <p:pic>
        <p:nvPicPr>
          <p:cNvPr id="8" name="Image 7" descr="Soeurs AMC 5 (5).JPG"/>
          <p:cNvPicPr>
            <a:picLocks noChangeAspect="1"/>
          </p:cNvPicPr>
          <p:nvPr/>
        </p:nvPicPr>
        <p:blipFill>
          <a:blip r:embed="rId5" cstate="print"/>
          <a:srcRect l="51575" t="30050" r="10626"/>
          <a:stretch>
            <a:fillRect/>
          </a:stretch>
        </p:blipFill>
        <p:spPr>
          <a:xfrm>
            <a:off x="2771800" y="4149080"/>
            <a:ext cx="1656184" cy="2298635"/>
          </a:xfrm>
          <a:prstGeom prst="rect">
            <a:avLst/>
          </a:prstGeom>
        </p:spPr>
      </p:pic>
      <p:pic>
        <p:nvPicPr>
          <p:cNvPr id="9" name="Image 8" descr="soeurs AMC (23).JPG"/>
          <p:cNvPicPr>
            <a:picLocks noChangeAspect="1"/>
          </p:cNvPicPr>
          <p:nvPr/>
        </p:nvPicPr>
        <p:blipFill>
          <a:blip r:embed="rId6" cstate="print"/>
          <a:srcRect l="57107" t="21376"/>
          <a:stretch>
            <a:fillRect/>
          </a:stretch>
        </p:blipFill>
        <p:spPr>
          <a:xfrm>
            <a:off x="7308304" y="4248472"/>
            <a:ext cx="1656184" cy="2276872"/>
          </a:xfrm>
          <a:prstGeom prst="rect">
            <a:avLst/>
          </a:prstGeom>
        </p:spPr>
      </p:pic>
      <p:pic>
        <p:nvPicPr>
          <p:cNvPr id="10" name="Image 9" descr="DSCN3520.JPG"/>
          <p:cNvPicPr>
            <a:picLocks noChangeAspect="1"/>
          </p:cNvPicPr>
          <p:nvPr/>
        </p:nvPicPr>
        <p:blipFill>
          <a:blip r:embed="rId7" cstate="print"/>
          <a:srcRect l="10625" t="16400" b="10364"/>
          <a:stretch>
            <a:fillRect/>
          </a:stretch>
        </p:blipFill>
        <p:spPr>
          <a:xfrm>
            <a:off x="5940152" y="692696"/>
            <a:ext cx="3046343" cy="1872208"/>
          </a:xfrm>
          <a:prstGeom prst="rect">
            <a:avLst/>
          </a:prstGeom>
        </p:spPr>
      </p:pic>
      <p:pic>
        <p:nvPicPr>
          <p:cNvPr id="11" name="Image 10" descr="soeurs AMC (18).JPG"/>
          <p:cNvPicPr>
            <a:picLocks noChangeAspect="1"/>
          </p:cNvPicPr>
          <p:nvPr/>
        </p:nvPicPr>
        <p:blipFill>
          <a:blip r:embed="rId8" cstate="print"/>
          <a:srcRect l="21650" t="21650" r="12988"/>
          <a:stretch>
            <a:fillRect/>
          </a:stretch>
        </p:blipFill>
        <p:spPr>
          <a:xfrm>
            <a:off x="251520" y="4320480"/>
            <a:ext cx="2292295" cy="206084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8520" y="318335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itchFamily="18" charset="0"/>
              </a:rPr>
              <a:t>Ah qu’ il est doux pour des sœurs, de demeurer ensemble !</a:t>
            </a:r>
            <a:endParaRPr lang="fr-FR" sz="2400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1060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3668"/>
          <a:stretch>
            <a:fillRect/>
          </a:stretch>
        </p:blipFill>
        <p:spPr>
          <a:xfrm>
            <a:off x="5940368" y="1484785"/>
            <a:ext cx="2844099" cy="4392487"/>
          </a:xfrm>
        </p:spPr>
      </p:pic>
      <p:sp>
        <p:nvSpPr>
          <p:cNvPr id="5" name="ZoneTexte 4"/>
          <p:cNvSpPr txBox="1"/>
          <p:nvPr/>
        </p:nvSpPr>
        <p:spPr>
          <a:xfrm>
            <a:off x="6300192" y="47667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De</a:t>
            </a:r>
            <a:endParaRPr lang="fr-FR" sz="2000" dirty="0"/>
          </a:p>
        </p:txBody>
      </p:sp>
      <p:pic>
        <p:nvPicPr>
          <p:cNvPr id="5122" name="Picture 2" descr="http://www.annuaire-mairie.fr/panneau-oulli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32656"/>
            <a:ext cx="1905000" cy="571501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660232" y="98072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à </a:t>
            </a:r>
            <a:r>
              <a:rPr lang="fr-FR" sz="2000" dirty="0" err="1" smtClean="0"/>
              <a:t>Houlin</a:t>
            </a:r>
            <a:r>
              <a:rPr lang="fr-FR" sz="2000" dirty="0" smtClean="0"/>
              <a:t> ! </a:t>
            </a:r>
            <a:r>
              <a:rPr lang="fr-FR" sz="2000" dirty="0" smtClean="0">
                <a:sym typeface="Wingdings" pitchFamily="2" charset="2"/>
              </a:rPr>
              <a:t></a:t>
            </a:r>
            <a:endParaRPr lang="fr-FR" sz="2000" dirty="0"/>
          </a:p>
        </p:txBody>
      </p:sp>
      <p:pic>
        <p:nvPicPr>
          <p:cNvPr id="8" name="Espace réservé du contenu 4" descr="P1060218.JPG"/>
          <p:cNvPicPr>
            <a:picLocks noChangeAspect="1"/>
          </p:cNvPicPr>
          <p:nvPr/>
        </p:nvPicPr>
        <p:blipFill>
          <a:blip r:embed="rId4" cstate="print"/>
          <a:srcRect t="12963" r="1389" b="7408"/>
          <a:stretch>
            <a:fillRect/>
          </a:stretch>
        </p:blipFill>
        <p:spPr>
          <a:xfrm>
            <a:off x="179512" y="836713"/>
            <a:ext cx="4176464" cy="252940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59632" y="11663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Encore un peu d’humour ! </a:t>
            </a:r>
            <a:endParaRPr lang="fr-FR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07504" y="849486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Quel bonheur d’étudier !!</a:t>
            </a:r>
            <a:endParaRPr lang="fr-FR" dirty="0"/>
          </a:p>
        </p:txBody>
      </p:sp>
      <p:pic>
        <p:nvPicPr>
          <p:cNvPr id="11" name="Picture 2" descr="C:\Users\Invité\Desktop\Soeurs  (1)\Soeurs OB (22).JPG"/>
          <p:cNvPicPr>
            <a:picLocks noChangeAspect="1" noChangeArrowheads="1"/>
          </p:cNvPicPr>
          <p:nvPr/>
        </p:nvPicPr>
        <p:blipFill>
          <a:blip r:embed="rId5" cstate="print"/>
          <a:srcRect l="22868" t="15246" r="21161" b="17585"/>
          <a:stretch>
            <a:fillRect/>
          </a:stretch>
        </p:blipFill>
        <p:spPr bwMode="auto">
          <a:xfrm>
            <a:off x="251520" y="3933056"/>
            <a:ext cx="3040337" cy="2736304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467544" y="35637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Partage ou confession ? </a:t>
            </a:r>
            <a:endParaRPr lang="fr-FR" dirty="0"/>
          </a:p>
        </p:txBody>
      </p:sp>
      <p:pic>
        <p:nvPicPr>
          <p:cNvPr id="12" name="Image 11" descr="Soeurs OB (2).JPG"/>
          <p:cNvPicPr>
            <a:picLocks noChangeAspect="1"/>
          </p:cNvPicPr>
          <p:nvPr/>
        </p:nvPicPr>
        <p:blipFill>
          <a:blip r:embed="rId6" cstate="print"/>
          <a:srcRect l="28738" t="15351" r="38975" b="17450"/>
          <a:stretch>
            <a:fillRect/>
          </a:stretch>
        </p:blipFill>
        <p:spPr>
          <a:xfrm>
            <a:off x="3635896" y="3450076"/>
            <a:ext cx="2016224" cy="3147276"/>
          </a:xfrm>
          <a:prstGeom prst="rect">
            <a:avLst/>
          </a:prstGeom>
        </p:spPr>
      </p:pic>
      <p:sp>
        <p:nvSpPr>
          <p:cNvPr id="14" name="Bulle ronde 13"/>
          <p:cNvSpPr/>
          <p:nvPr/>
        </p:nvSpPr>
        <p:spPr>
          <a:xfrm>
            <a:off x="4499992" y="2204864"/>
            <a:ext cx="1368152" cy="1080120"/>
          </a:xfrm>
          <a:prstGeom prst="wedgeEllipseCallout">
            <a:avLst>
              <a:gd name="adj1" fmla="val -28378"/>
              <a:gd name="adj2" fmla="val 75844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427984" y="2348880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Restons </a:t>
            </a:r>
          </a:p>
          <a:p>
            <a:pPr algn="ctr"/>
            <a:r>
              <a:rPr lang="fr-FR" sz="1600" dirty="0" smtClean="0"/>
              <a:t>fermes dans la Foi !</a:t>
            </a:r>
            <a:endParaRPr lang="fr-FR" sz="1600" dirty="0"/>
          </a:p>
        </p:txBody>
      </p:sp>
      <p:sp>
        <p:nvSpPr>
          <p:cNvPr id="16" name="Rectangle 15"/>
          <p:cNvSpPr/>
          <p:nvPr/>
        </p:nvSpPr>
        <p:spPr>
          <a:xfrm>
            <a:off x="4788024" y="1052736"/>
            <a:ext cx="660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 smtClean="0">
                <a:sym typeface="Wingdings" pitchFamily="2" charset="2"/>
              </a:rPr>
              <a:t></a:t>
            </a:r>
            <a:endParaRPr lang="fr-FR" sz="4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6732240" y="63093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…et à la prochaine !</a:t>
            </a:r>
            <a:endParaRPr lang="fr-FR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Déco Chapitre (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492" b="6294"/>
          <a:stretch>
            <a:fillRect/>
          </a:stretch>
        </p:blipFill>
        <p:spPr>
          <a:xfrm>
            <a:off x="467544" y="188640"/>
            <a:ext cx="3960440" cy="2914286"/>
          </a:xfrm>
        </p:spPr>
      </p:pic>
      <p:sp>
        <p:nvSpPr>
          <p:cNvPr id="7" name="ZoneTexte 6"/>
          <p:cNvSpPr txBox="1"/>
          <p:nvPr/>
        </p:nvSpPr>
        <p:spPr>
          <a:xfrm>
            <a:off x="252536" y="321297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Admirons la déco </a:t>
            </a:r>
            <a:r>
              <a:rPr lang="fr-FR" sz="2400" b="1" dirty="0" smtClean="0"/>
              <a:t>fantastique</a:t>
            </a:r>
            <a:r>
              <a:rPr lang="fr-FR" b="1" dirty="0" smtClean="0"/>
              <a:t> ! </a:t>
            </a:r>
            <a:endParaRPr lang="fr-FR" b="1" dirty="0"/>
          </a:p>
        </p:txBody>
      </p:sp>
      <p:pic>
        <p:nvPicPr>
          <p:cNvPr id="8" name="Image 7" descr="Déco Chapitre (12).JPG"/>
          <p:cNvPicPr>
            <a:picLocks noChangeAspect="1"/>
          </p:cNvPicPr>
          <p:nvPr/>
        </p:nvPicPr>
        <p:blipFill>
          <a:blip r:embed="rId3" cstate="print"/>
          <a:srcRect t="2241"/>
          <a:stretch>
            <a:fillRect/>
          </a:stretch>
        </p:blipFill>
        <p:spPr>
          <a:xfrm>
            <a:off x="4860033" y="3717032"/>
            <a:ext cx="4283967" cy="3140968"/>
          </a:xfrm>
          <a:prstGeom prst="rect">
            <a:avLst/>
          </a:prstGeom>
        </p:spPr>
      </p:pic>
      <p:pic>
        <p:nvPicPr>
          <p:cNvPr id="9" name="Image 8" descr="Déco Chapitre (1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62018"/>
            <a:ext cx="3923928" cy="2942946"/>
          </a:xfrm>
          <a:prstGeom prst="rect">
            <a:avLst/>
          </a:prstGeom>
        </p:spPr>
      </p:pic>
      <p:pic>
        <p:nvPicPr>
          <p:cNvPr id="10" name="Image 9" descr="IMG_3586.JPG"/>
          <p:cNvPicPr>
            <a:picLocks noChangeAspect="1"/>
          </p:cNvPicPr>
          <p:nvPr/>
        </p:nvPicPr>
        <p:blipFill>
          <a:blip r:embed="rId5" cstate="print"/>
          <a:srcRect l="6601" t="6951" r="5201"/>
          <a:stretch>
            <a:fillRect/>
          </a:stretch>
        </p:blipFill>
        <p:spPr>
          <a:xfrm>
            <a:off x="2411760" y="3717981"/>
            <a:ext cx="2232248" cy="3140019"/>
          </a:xfrm>
          <a:prstGeom prst="rect">
            <a:avLst/>
          </a:prstGeom>
        </p:spPr>
      </p:pic>
      <p:pic>
        <p:nvPicPr>
          <p:cNvPr id="11" name="Image 10" descr="IMG_3666.JPG"/>
          <p:cNvPicPr>
            <a:picLocks noChangeAspect="1"/>
          </p:cNvPicPr>
          <p:nvPr/>
        </p:nvPicPr>
        <p:blipFill>
          <a:blip r:embed="rId6" cstate="print"/>
          <a:srcRect l="8001" t="4851" r="16400" b="5901"/>
          <a:stretch>
            <a:fillRect/>
          </a:stretch>
        </p:blipFill>
        <p:spPr>
          <a:xfrm>
            <a:off x="0" y="3288402"/>
            <a:ext cx="2267744" cy="35695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FR" dirty="0" smtClean="0"/>
              <a:t>Samedi 4 juillet 2015</a:t>
            </a:r>
            <a:endParaRPr lang="fr-FR" dirty="0"/>
          </a:p>
        </p:txBody>
      </p:sp>
      <p:pic>
        <p:nvPicPr>
          <p:cNvPr id="4" name="Espace réservé du contenu 3" descr="Déco Chapitre (1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501008"/>
            <a:ext cx="4032448" cy="3024336"/>
          </a:xfrm>
        </p:spPr>
      </p:pic>
      <p:pic>
        <p:nvPicPr>
          <p:cNvPr id="6" name="Image 5" descr="IMG_3721.JPG"/>
          <p:cNvPicPr>
            <a:picLocks noChangeAspect="1"/>
          </p:cNvPicPr>
          <p:nvPr/>
        </p:nvPicPr>
        <p:blipFill>
          <a:blip r:embed="rId3" cstate="print"/>
          <a:srcRect r="40430"/>
          <a:stretch>
            <a:fillRect/>
          </a:stretch>
        </p:blipFill>
        <p:spPr>
          <a:xfrm>
            <a:off x="539552" y="1772816"/>
            <a:ext cx="3317241" cy="417646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211960" y="1412776"/>
            <a:ext cx="4716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Au cœur des laudes, Sr. Arlette appelle une sœur de chaque communauté de France à déposer une lumière sur l’autel, y compris pour les fraternités absentes. De même Sr. </a:t>
            </a:r>
            <a:r>
              <a:rPr lang="fr-FR" dirty="0" err="1" smtClean="0"/>
              <a:t>Jolanda</a:t>
            </a:r>
            <a:r>
              <a:rPr lang="fr-FR" dirty="0" smtClean="0"/>
              <a:t> pour la fraternité St Michel et nos 3 sœurs de Belgique-Hollande-</a:t>
            </a:r>
            <a:r>
              <a:rPr lang="fr-FR" dirty="0" err="1" smtClean="0"/>
              <a:t>Féroë</a:t>
            </a:r>
            <a:r>
              <a:rPr lang="fr-FR" dirty="0" smtClean="0"/>
              <a:t> pour leur province.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63272" cy="720080"/>
          </a:xfrm>
        </p:spPr>
        <p:txBody>
          <a:bodyPr>
            <a:noAutofit/>
          </a:bodyPr>
          <a:lstStyle/>
          <a:p>
            <a:r>
              <a:rPr lang="fr-FR" sz="2800" dirty="0" smtClean="0"/>
              <a:t>Dans la salle Jean-Paul II, Arlette ouvre le chapitre </a:t>
            </a:r>
            <a:br>
              <a:rPr lang="fr-FR" sz="2800" dirty="0" smtClean="0"/>
            </a:br>
            <a:r>
              <a:rPr lang="fr-FR" sz="2800" dirty="0" smtClean="0"/>
              <a:t>en rappelant son origine :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971600" y="5038144"/>
            <a:ext cx="73448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« En cette </a:t>
            </a:r>
            <a:r>
              <a:rPr lang="fr-FR" sz="2000" b="1" dirty="0" smtClean="0"/>
              <a:t>année de la Vie Consacrée</a:t>
            </a:r>
            <a:r>
              <a:rPr lang="fr-FR" sz="2000" dirty="0" smtClean="0"/>
              <a:t>, ce chapitre est une invitation à nous arrêter, à ouvrir nos yeux et notre cœur, à nous émerveiller devant la Beauté et la Bonté de Dieu : </a:t>
            </a:r>
            <a:r>
              <a:rPr lang="fr-FR" sz="2000" b="1" dirty="0" smtClean="0"/>
              <a:t>Voyez, le Seigneur est bon ! </a:t>
            </a:r>
            <a:r>
              <a:rPr lang="fr-FR" sz="2000" dirty="0" smtClean="0"/>
              <a:t>»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endParaRPr lang="fr-FR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67544" y="4449306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Par ces rencontres annuelles, François voulait garder vivant chez tous les frères le sentiment d’appartenance à une même famille spirituelle.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899592" y="4047455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/>
              <a:t>C’est ainsi qu’est née la tradition du « Chapitre des nattes ».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251520" y="1412776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En 1221, François avait convoqué ses 5 000 frères à la </a:t>
            </a:r>
            <a:r>
              <a:rPr lang="fr-FR" sz="2400" dirty="0" err="1" smtClean="0"/>
              <a:t>Portioncule</a:t>
            </a:r>
            <a:r>
              <a:rPr lang="fr-FR" sz="2400" dirty="0" smtClean="0"/>
              <a:t> pour le 1</a:t>
            </a:r>
            <a:r>
              <a:rPr lang="fr-FR" sz="2400" baseline="30000" dirty="0" smtClean="0"/>
              <a:t>er</a:t>
            </a:r>
            <a:r>
              <a:rPr lang="fr-FR" sz="2400" dirty="0" smtClean="0"/>
              <a:t> Chapitre Général de l’Ordre.  Comme ils n’avaient pas de maison, les habitants leur apportaient de la paille pour dormir.</a:t>
            </a:r>
            <a:endParaRPr lang="fr-FR" sz="2400" dirty="0"/>
          </a:p>
        </p:txBody>
      </p:sp>
      <p:pic>
        <p:nvPicPr>
          <p:cNvPr id="10" name="Image 9" descr="François (chapitre des nattes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332470"/>
            <a:ext cx="3694200" cy="24565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6056" y="548680"/>
            <a:ext cx="3995936" cy="2304256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Cette première journée nous plonge dans nos racines : </a:t>
            </a:r>
            <a:br>
              <a:rPr lang="fr-FR" sz="2400" b="1" dirty="0" smtClean="0"/>
            </a:br>
            <a:r>
              <a:rPr lang="fr-FR" sz="2400" b="1" dirty="0" smtClean="0"/>
              <a:t>que de souvenirs et d’occasions de </a:t>
            </a:r>
            <a:br>
              <a:rPr lang="fr-FR" sz="2400" b="1" dirty="0" smtClean="0"/>
            </a:br>
            <a:r>
              <a:rPr lang="fr-FR" sz="2400" b="1" dirty="0" smtClean="0"/>
              <a:t>rendre grâce !</a:t>
            </a:r>
            <a:endParaRPr lang="fr-FR" sz="2400" b="1" dirty="0"/>
          </a:p>
        </p:txBody>
      </p:sp>
      <p:pic>
        <p:nvPicPr>
          <p:cNvPr id="4" name="Image 3" descr="Tableaux Histoire (7).JPG"/>
          <p:cNvPicPr>
            <a:picLocks noChangeAspect="1"/>
          </p:cNvPicPr>
          <p:nvPr/>
        </p:nvPicPr>
        <p:blipFill>
          <a:blip r:embed="rId2" cstate="print"/>
          <a:srcRect l="3538" t="5901" r="3538" b="5901"/>
          <a:stretch>
            <a:fillRect/>
          </a:stretch>
        </p:blipFill>
        <p:spPr>
          <a:xfrm>
            <a:off x="251519" y="188640"/>
            <a:ext cx="4754243" cy="3384376"/>
          </a:xfrm>
          <a:prstGeom prst="rect">
            <a:avLst/>
          </a:prstGeom>
        </p:spPr>
      </p:pic>
      <p:pic>
        <p:nvPicPr>
          <p:cNvPr id="5" name="Image 4" descr="soeurs AMC (1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56992"/>
            <a:ext cx="4427984" cy="33209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3528" y="4149080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Dans la galerie, une exposition retrace l’histoire du noviciat des Châtelets de 1880 à 1970.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95536" y="551723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Sans oublier celui de St Géry durant la guerre 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ableaux Histoire (29).JPG"/>
          <p:cNvPicPr>
            <a:picLocks noChangeAspect="1"/>
          </p:cNvPicPr>
          <p:nvPr/>
        </p:nvPicPr>
        <p:blipFill>
          <a:blip r:embed="rId2" cstate="print"/>
          <a:srcRect l="24177" t="23970" r="13941" b="18569"/>
          <a:stretch>
            <a:fillRect/>
          </a:stretch>
        </p:blipFill>
        <p:spPr>
          <a:xfrm>
            <a:off x="4716016" y="332656"/>
            <a:ext cx="4032448" cy="2808312"/>
          </a:xfrm>
          <a:prstGeom prst="rect">
            <a:avLst/>
          </a:prstGeom>
        </p:spPr>
      </p:pic>
      <p:pic>
        <p:nvPicPr>
          <p:cNvPr id="5" name="Image 4" descr="Tableaux Histoire (34).JPG"/>
          <p:cNvPicPr>
            <a:picLocks noChangeAspect="1"/>
          </p:cNvPicPr>
          <p:nvPr/>
        </p:nvPicPr>
        <p:blipFill>
          <a:blip r:embed="rId3" cstate="print"/>
          <a:srcRect l="10626" t="4851" r="2751" b="6951"/>
          <a:stretch>
            <a:fillRect/>
          </a:stretch>
        </p:blipFill>
        <p:spPr>
          <a:xfrm>
            <a:off x="251520" y="260648"/>
            <a:ext cx="3866144" cy="2952328"/>
          </a:xfrm>
          <a:prstGeom prst="rect">
            <a:avLst/>
          </a:prstGeom>
        </p:spPr>
      </p:pic>
      <p:pic>
        <p:nvPicPr>
          <p:cNvPr id="6" name="Image 5" descr="Tableaux Histoire (35).JPG"/>
          <p:cNvPicPr>
            <a:picLocks noChangeAspect="1"/>
          </p:cNvPicPr>
          <p:nvPr/>
        </p:nvPicPr>
        <p:blipFill>
          <a:blip r:embed="rId4" cstate="print"/>
          <a:srcRect l="8198" t="2663" b="8088"/>
          <a:stretch>
            <a:fillRect/>
          </a:stretch>
        </p:blipFill>
        <p:spPr>
          <a:xfrm>
            <a:off x="4788024" y="3789040"/>
            <a:ext cx="3900588" cy="2844067"/>
          </a:xfrm>
          <a:prstGeom prst="rect">
            <a:avLst/>
          </a:prstGeom>
        </p:spPr>
      </p:pic>
      <p:pic>
        <p:nvPicPr>
          <p:cNvPr id="8" name="Image 7" descr="Tableaux Histoire (27).JPG"/>
          <p:cNvPicPr>
            <a:picLocks noChangeAspect="1"/>
          </p:cNvPicPr>
          <p:nvPr/>
        </p:nvPicPr>
        <p:blipFill>
          <a:blip r:embed="rId5" cstate="print"/>
          <a:srcRect l="5113" t="1701" b="5901"/>
          <a:stretch>
            <a:fillRect/>
          </a:stretch>
        </p:blipFill>
        <p:spPr>
          <a:xfrm>
            <a:off x="395536" y="3789040"/>
            <a:ext cx="3845247" cy="28083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635896" y="321297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Y étiez-vous ? </a:t>
            </a:r>
            <a:r>
              <a:rPr lang="fr-FR" sz="2400" b="1" dirty="0" smtClean="0">
                <a:sym typeface="Wingdings" pitchFamily="2" charset="2"/>
              </a:rPr>
              <a:t></a:t>
            </a:r>
            <a:endParaRPr lang="fr-FR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oeurs OB (31).JPG"/>
          <p:cNvPicPr>
            <a:picLocks noChangeAspect="1"/>
          </p:cNvPicPr>
          <p:nvPr/>
        </p:nvPicPr>
        <p:blipFill>
          <a:blip r:embed="rId2" cstate="print"/>
          <a:srcRect l="22438" t="11151" r="8263" b="16400"/>
          <a:stretch>
            <a:fillRect/>
          </a:stretch>
        </p:blipFill>
        <p:spPr>
          <a:xfrm>
            <a:off x="6516216" y="4077072"/>
            <a:ext cx="2304256" cy="1806746"/>
          </a:xfrm>
          <a:prstGeom prst="rect">
            <a:avLst/>
          </a:prstGeom>
        </p:spPr>
      </p:pic>
      <p:pic>
        <p:nvPicPr>
          <p:cNvPr id="7" name="Image 6" descr="Soeurs OB (33).JPG"/>
          <p:cNvPicPr>
            <a:picLocks noChangeAspect="1"/>
          </p:cNvPicPr>
          <p:nvPr/>
        </p:nvPicPr>
        <p:blipFill>
          <a:blip r:embed="rId3" cstate="print"/>
          <a:srcRect l="17780" t="21650" r="12201" b="3801"/>
          <a:stretch>
            <a:fillRect/>
          </a:stretch>
        </p:blipFill>
        <p:spPr>
          <a:xfrm>
            <a:off x="323528" y="3789040"/>
            <a:ext cx="3066005" cy="2448272"/>
          </a:xfrm>
          <a:prstGeom prst="rect">
            <a:avLst/>
          </a:prstGeom>
        </p:spPr>
      </p:pic>
      <p:pic>
        <p:nvPicPr>
          <p:cNvPr id="10" name="Image 9" descr="Soeurs OB (19).JPG"/>
          <p:cNvPicPr>
            <a:picLocks noChangeAspect="1"/>
          </p:cNvPicPr>
          <p:nvPr/>
        </p:nvPicPr>
        <p:blipFill>
          <a:blip r:embed="rId4" cstate="print"/>
          <a:srcRect l="10528" r="7355"/>
          <a:stretch>
            <a:fillRect/>
          </a:stretch>
        </p:blipFill>
        <p:spPr>
          <a:xfrm>
            <a:off x="5940152" y="476672"/>
            <a:ext cx="2808312" cy="256490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771800" y="404664"/>
            <a:ext cx="273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/>
              <a:t>Après avoir vu une courte vidéo sur le </a:t>
            </a:r>
            <a:r>
              <a:rPr lang="fr-FR" sz="2000" b="1" dirty="0" smtClean="0"/>
              <a:t>cheminement spirituel de Marie de la Passion</a:t>
            </a:r>
            <a:r>
              <a:rPr lang="fr-FR" sz="2000" dirty="0" smtClean="0"/>
              <a:t>, nous sommes invitées à partager ce qui nous a touchées avec une sœur que nous connaissons moins.</a:t>
            </a:r>
            <a:endParaRPr lang="fr-FR" sz="2000" dirty="0"/>
          </a:p>
        </p:txBody>
      </p:sp>
      <p:pic>
        <p:nvPicPr>
          <p:cNvPr id="2053" name="Picture 5" descr="https://upload.wikimedia.org/wikipedia/commons/thumb/2/2e/Mariadelapasion2.jpg/200px-Mariadelapasio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32656"/>
            <a:ext cx="1872208" cy="2714702"/>
          </a:xfrm>
          <a:prstGeom prst="rect">
            <a:avLst/>
          </a:prstGeom>
          <a:noFill/>
        </p:spPr>
      </p:pic>
      <p:pic>
        <p:nvPicPr>
          <p:cNvPr id="2054" name="Picture 6" descr="G:\Chapitre des nattes\PHOTOS\DSCN3348.JPG"/>
          <p:cNvPicPr>
            <a:picLocks noChangeAspect="1" noChangeArrowheads="1"/>
          </p:cNvPicPr>
          <p:nvPr/>
        </p:nvPicPr>
        <p:blipFill>
          <a:blip r:embed="rId6" cstate="print"/>
          <a:srcRect l="8364" t="11152" r="3818"/>
          <a:stretch>
            <a:fillRect/>
          </a:stretch>
        </p:blipFill>
        <p:spPr bwMode="auto">
          <a:xfrm>
            <a:off x="3563888" y="3933056"/>
            <a:ext cx="2752203" cy="208823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604</Words>
  <Application>Microsoft Office PowerPoint</Application>
  <PresentationFormat>Affichage à l'écran (4:3)</PresentationFormat>
  <Paragraphs>98</Paragraphs>
  <Slides>31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Diapositive 1</vt:lpstr>
      <vt:lpstr>Bienvenue  aux Châtelets !</vt:lpstr>
      <vt:lpstr>Diapositive 3</vt:lpstr>
      <vt:lpstr>Diapositive 4</vt:lpstr>
      <vt:lpstr>Samedi 4 juillet 2015</vt:lpstr>
      <vt:lpstr>Dans la salle Jean-Paul II, Arlette ouvre le chapitre  en rappelant son origine :</vt:lpstr>
      <vt:lpstr>Cette première journée nous plonge dans nos racines :  que de souvenirs et d’occasions de  rendre grâce !</vt:lpstr>
      <vt:lpstr>Diapositive 8</vt:lpstr>
      <vt:lpstr>Diapositive 9</vt:lpstr>
      <vt:lpstr>Pendant ce temps, un autre groupe découvre notre ancienne chapelle transformée pour les soins et la rééducation.</vt:lpstr>
      <vt:lpstr>Diapositive 11</vt:lpstr>
      <vt:lpstr>Voyez les transformations et les prouesses des architectes qui ont essayé de préserver au mieux la structure d’origine :</vt:lpstr>
      <vt:lpstr>la tribune de l’orgue,</vt:lpstr>
      <vt:lpstr>Après-midi de découvertes des différentes communautés et de leurs missions</vt:lpstr>
      <vt:lpstr>Diapositive 15</vt:lpstr>
      <vt:lpstr>Diapositive 16</vt:lpstr>
      <vt:lpstr>Dimanche 5 juillet 2015</vt:lpstr>
      <vt:lpstr>Diapositive 18</vt:lpstr>
      <vt:lpstr>Veillée de prière…</vt:lpstr>
      <vt:lpstr>Diapositive 20</vt:lpstr>
      <vt:lpstr>Et pour les marcheuses, découverte des statues du parc et  pèlerinage à Ste Anne du Houlin</vt:lpstr>
      <vt:lpstr>Célébration d’envoi…</vt:lpstr>
      <vt:lpstr>…et place à la fête !</vt:lpstr>
      <vt:lpstr>Diapositive 24</vt:lpstr>
      <vt:lpstr>Diapositive 25</vt:lpstr>
      <vt:lpstr>Le temps des mercis</vt:lpstr>
      <vt:lpstr>Diapositive 27</vt:lpstr>
      <vt:lpstr>Et grand merci à toutes !</vt:lpstr>
      <vt:lpstr>Diapositive 29</vt:lpstr>
      <vt:lpstr>Diapositive 30</vt:lpstr>
      <vt:lpstr>Diapositive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Invité</dc:creator>
  <cp:lastModifiedBy>fmmw</cp:lastModifiedBy>
  <cp:revision>79</cp:revision>
  <dcterms:created xsi:type="dcterms:W3CDTF">2015-07-07T08:04:59Z</dcterms:created>
  <dcterms:modified xsi:type="dcterms:W3CDTF">2015-07-09T20:57:51Z</dcterms:modified>
</cp:coreProperties>
</file>